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6" r:id="rId2"/>
    <p:sldId id="287" r:id="rId3"/>
    <p:sldId id="295" r:id="rId4"/>
    <p:sldId id="298" r:id="rId5"/>
    <p:sldId id="297" r:id="rId6"/>
    <p:sldId id="261" r:id="rId7"/>
    <p:sldId id="262" r:id="rId8"/>
    <p:sldId id="263" r:id="rId9"/>
    <p:sldId id="284" r:id="rId10"/>
    <p:sldId id="291" r:id="rId11"/>
    <p:sldId id="303" r:id="rId12"/>
    <p:sldId id="267" r:id="rId13"/>
    <p:sldId id="268" r:id="rId14"/>
    <p:sldId id="285" r:id="rId15"/>
    <p:sldId id="270" r:id="rId16"/>
    <p:sldId id="299" r:id="rId17"/>
    <p:sldId id="272" r:id="rId18"/>
    <p:sldId id="286" r:id="rId19"/>
    <p:sldId id="274" r:id="rId20"/>
    <p:sldId id="283" r:id="rId21"/>
    <p:sldId id="302" r:id="rId22"/>
    <p:sldId id="277" r:id="rId23"/>
    <p:sldId id="278" r:id="rId24"/>
    <p:sldId id="279" r:id="rId25"/>
    <p:sldId id="301" r:id="rId26"/>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89F"/>
    <a:srgbClr val="54575C"/>
    <a:srgbClr val="B11416"/>
    <a:srgbClr val="808286"/>
    <a:srgbClr val="4B71D3"/>
    <a:srgbClr val="008BD4"/>
    <a:srgbClr val="5B53B7"/>
    <a:srgbClr val="818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08952-B9ED-240D-5C7B-427B27411470}" v="3" dt="2025-11-11T01:10:39.257"/>
    <p1510:client id="{B52596D4-4F2F-9C44-8F54-A033AD24C917}" v="833" dt="2025-11-11T01:12:41.093"/>
    <p1510:client id="{DCD8BA5B-2EE4-F30D-28FF-56D2159BE602}" v="14" dt="2025-11-10T06:27:03.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7"/>
    <p:restoredTop sz="94649"/>
  </p:normalViewPr>
  <p:slideViewPr>
    <p:cSldViewPr snapToGrid="0">
      <p:cViewPr varScale="1">
        <p:scale>
          <a:sx n="70" d="100"/>
          <a:sy n="70" d="100"/>
        </p:scale>
        <p:origin x="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769225" y="0"/>
            <a:ext cx="5943600" cy="1222375"/>
          </a:xfrm>
          <a:prstGeom prst="rect">
            <a:avLst/>
          </a:prstGeom>
        </p:spPr>
        <p:txBody>
          <a:bodyPr vert="horz" lIns="91440" tIns="45720" rIns="91440" bIns="45720" rtlCol="0"/>
          <a:lstStyle>
            <a:lvl1pPr algn="r">
              <a:defRPr sz="1200"/>
            </a:lvl1pPr>
          </a:lstStyle>
          <a:p>
            <a:fld id="{F85FB9AF-5E0F-4E5D-AD9D-09D7472ED811}" type="datetimeFigureOut">
              <a:rPr lang="ja-JP" altLang="en-US"/>
              <a:t>2025/11/12</a:t>
            </a:fld>
            <a:endParaRPr lang="en-US"/>
          </a:p>
        </p:txBody>
      </p:sp>
      <p:sp>
        <p:nvSpPr>
          <p:cNvPr id="4" name="Slide Image Placeholder 3"/>
          <p:cNvSpPr>
            <a:spLocks noGrp="1" noRot="1" noChangeAspect="1"/>
          </p:cNvSpPr>
          <p:nvPr>
            <p:ph type="sldImg" idx="2"/>
          </p:nvPr>
        </p:nvSpPr>
        <p:spPr>
          <a:xfrm>
            <a:off x="-458788" y="3048000"/>
            <a:ext cx="14633576" cy="82311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71600" y="11736388"/>
            <a:ext cx="10972800" cy="9602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3164800"/>
            <a:ext cx="5943600" cy="1222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769225" y="23164800"/>
            <a:ext cx="5943600" cy="1222375"/>
          </a:xfrm>
          <a:prstGeom prst="rect">
            <a:avLst/>
          </a:prstGeom>
        </p:spPr>
        <p:txBody>
          <a:bodyPr vert="horz" lIns="91440" tIns="45720" rIns="91440" bIns="45720" rtlCol="0" anchor="b"/>
          <a:lstStyle>
            <a:lvl1pPr algn="r">
              <a:defRPr sz="1200"/>
            </a:lvl1pPr>
          </a:lstStyle>
          <a:p>
            <a:fld id="{D9B719BF-F7D2-4A00-B581-1609650901D0}" type="slidenum">
              <a:rPr/>
              <a:t>‹#›</a:t>
            </a:fld>
            <a:endParaRPr lang="en-US"/>
          </a:p>
        </p:txBody>
      </p:sp>
    </p:spTree>
    <p:extLst>
      <p:ext uri="{BB962C8B-B14F-4D97-AF65-F5344CB8AC3E}">
        <p14:creationId xmlns:p14="http://schemas.microsoft.com/office/powerpoint/2010/main" val="276490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A5E2-1FCE-5D7E-F803-5A5A870C7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9C64E-75EA-9241-BD61-57A8364F4FF2}"/>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CB2A13B-143E-42BB-D7E9-1CEB235C1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6CD4EE-3A6F-616E-CBB7-2EF9E61D5EC6}"/>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75827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6C78-E147-42CB-50B6-CAA665C94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33C77-2A58-5796-996D-31CC14E655CF}"/>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869F4C64-419B-32B0-3764-1EF8BD9A4E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6DEB3F-B35E-3BCA-FF9A-F062515A05E9}"/>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46376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7B34-4AE0-91C1-8466-6DF90BC6A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AC5BA-6C23-F642-EB8D-FAF6414C75E7}"/>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67326988-5CCE-0F6A-3BAC-C97B8079E5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88877B-6BA0-180C-DF20-DCFBD57AB6B4}"/>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62640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D28B-487F-9D97-B56A-F13D5A64B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F7953-769F-E97B-78F1-4D31B235C17A}"/>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F980B319-3A05-AE33-33A4-985B4C9779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6FDDB0-8FFB-1616-5044-F5DD309376A5}"/>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87319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3D575-1CD2-001E-53FA-E5C2FB7D6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A9248-D46F-5F10-91A6-3BC45169D324}"/>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128B74E-FAC2-B197-D6F4-6DED5508A1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BA154B-3532-268B-FAF4-26FCF1B42568}"/>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8050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70C2B-9496-0D28-06B5-417388872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8C4EA-3857-D7F3-6291-A4932485C7B2}"/>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C2A57CBE-0BD5-CCBB-D9C6-56AF184D28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232C85-2074-4F42-0556-439789B3CBC2}"/>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1537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8167-156B-B384-2BE3-6F76934B9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40373-B899-4887-DFAA-095316D91814}"/>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4A0CF05-B37B-1DA6-4FFF-545907163A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21875D-172E-7979-0DBC-486A92094A5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6857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39F4-2C73-C0A7-5CC1-E899BA6B2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CE80E-DD09-55A0-AB97-369A5EC52EE9}"/>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2D1A945D-A567-4FF9-50D6-53DD77D7BC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D7A5B6-FD4F-9360-2262-85DFA48504FE}"/>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2002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4B461-50ED-88D9-7529-1D5990678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EF183-BF19-12C5-9058-056CD4335C5B}"/>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0476BE47-82E1-B0F1-B86E-1FA130004E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94F7CA-A4F1-6BD2-F00A-8C98AE786C7D}"/>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988872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B13E-F75C-E98A-9F97-BA2CA0261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4174D-EC5E-DC52-86ED-635E0759F1D7}"/>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B2FB994C-BBDC-15A8-97AB-EFFB98BD80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8B39DB-1540-14D5-D921-AD5A4D56B3CD}"/>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0550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95BD-F7B5-565A-FF89-38992303A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5B83C-EF9B-BE80-2E14-0E108C0C1884}"/>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796CC191-D9B7-D045-2EDE-0E6F9DE09D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D5D93B-F006-5D87-2C76-E431EA602293}"/>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291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FEB7-4F17-0AAF-2168-3376F66CF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2AD80-5408-CDEC-E240-2300F541D44B}"/>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9043696D-8526-34AB-341A-EA2C9C6BC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92337B-605B-1BCC-2A32-33AAB07BDDBB}"/>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57413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D2DEC-4349-C8AB-145A-67EC1D22E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D2774-6F5D-A64F-0B3A-62DAE158262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8074C543-B125-6D1A-6485-30B42C19A5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A35DE4-0963-36B6-EF16-C791D4D695EB}"/>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01732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E316B-3C0B-05B0-4AF6-535766EDA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F35E5-F40B-8685-647D-41AB7FF4EB52}"/>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35F4D435-5691-BD61-E9E2-BAFF73B091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6C7C4B-3E65-DB86-B628-4597DD51DBF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84148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4.png"/><Relationship Id="rId21" Type="http://schemas.openxmlformats.org/officeDocument/2006/relationships/image" Target="../media/image19.svg"/><Relationship Id="rId42" Type="http://schemas.openxmlformats.org/officeDocument/2006/relationships/image" Target="../media/image40.png"/><Relationship Id="rId47" Type="http://schemas.openxmlformats.org/officeDocument/2006/relationships/image" Target="../media/image45.svg"/><Relationship Id="rId63" Type="http://schemas.openxmlformats.org/officeDocument/2006/relationships/image" Target="../media/image61.svg"/><Relationship Id="rId68" Type="http://schemas.openxmlformats.org/officeDocument/2006/relationships/image" Target="../media/image66.png"/><Relationship Id="rId16" Type="http://schemas.openxmlformats.org/officeDocument/2006/relationships/image" Target="../media/image14.png"/><Relationship Id="rId11" Type="http://schemas.openxmlformats.org/officeDocument/2006/relationships/image" Target="../media/image9.sv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svg"/><Relationship Id="rId40" Type="http://schemas.openxmlformats.org/officeDocument/2006/relationships/image" Target="../media/image38.png"/><Relationship Id="rId45" Type="http://schemas.openxmlformats.org/officeDocument/2006/relationships/image" Target="../media/image43.svg"/><Relationship Id="rId53" Type="http://schemas.openxmlformats.org/officeDocument/2006/relationships/image" Target="../media/image51.svg"/><Relationship Id="rId58" Type="http://schemas.openxmlformats.org/officeDocument/2006/relationships/image" Target="../media/image56.png"/><Relationship Id="rId66" Type="http://schemas.openxmlformats.org/officeDocument/2006/relationships/image" Target="../media/image64.png"/><Relationship Id="rId74" Type="http://schemas.openxmlformats.org/officeDocument/2006/relationships/image" Target="../media/image72.png"/><Relationship Id="rId5" Type="http://schemas.openxmlformats.org/officeDocument/2006/relationships/image" Target="../media/image3.png"/><Relationship Id="rId61" Type="http://schemas.openxmlformats.org/officeDocument/2006/relationships/image" Target="../media/image59.svg"/><Relationship Id="rId19" Type="http://schemas.openxmlformats.org/officeDocument/2006/relationships/image" Target="../media/image1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svg"/><Relationship Id="rId43" Type="http://schemas.openxmlformats.org/officeDocument/2006/relationships/image" Target="../media/image41.svg"/><Relationship Id="rId48" Type="http://schemas.openxmlformats.org/officeDocument/2006/relationships/image" Target="../media/image46.png"/><Relationship Id="rId56" Type="http://schemas.openxmlformats.org/officeDocument/2006/relationships/image" Target="../media/image54.png"/><Relationship Id="rId64" Type="http://schemas.openxmlformats.org/officeDocument/2006/relationships/image" Target="../media/image62.png"/><Relationship Id="rId69" Type="http://schemas.openxmlformats.org/officeDocument/2006/relationships/image" Target="../media/image67.svg"/><Relationship Id="rId77" Type="http://schemas.openxmlformats.org/officeDocument/2006/relationships/image" Target="../media/image75.svg"/><Relationship Id="rId8" Type="http://schemas.openxmlformats.org/officeDocument/2006/relationships/image" Target="../media/image6.png"/><Relationship Id="rId51" Type="http://schemas.openxmlformats.org/officeDocument/2006/relationships/image" Target="../media/image49.svg"/><Relationship Id="rId72" Type="http://schemas.openxmlformats.org/officeDocument/2006/relationships/image" Target="../media/image70.pn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33" Type="http://schemas.openxmlformats.org/officeDocument/2006/relationships/image" Target="../media/image31.svg"/><Relationship Id="rId38" Type="http://schemas.openxmlformats.org/officeDocument/2006/relationships/image" Target="../media/image36.png"/><Relationship Id="rId46" Type="http://schemas.openxmlformats.org/officeDocument/2006/relationships/image" Target="../media/image44.png"/><Relationship Id="rId59" Type="http://schemas.openxmlformats.org/officeDocument/2006/relationships/image" Target="../media/image57.svg"/><Relationship Id="rId67" Type="http://schemas.openxmlformats.org/officeDocument/2006/relationships/image" Target="../media/image65.svg"/><Relationship Id="rId20" Type="http://schemas.openxmlformats.org/officeDocument/2006/relationships/image" Target="../media/image18.png"/><Relationship Id="rId41" Type="http://schemas.openxmlformats.org/officeDocument/2006/relationships/image" Target="../media/image39.svg"/><Relationship Id="rId54" Type="http://schemas.openxmlformats.org/officeDocument/2006/relationships/image" Target="../media/image52.png"/><Relationship Id="rId62" Type="http://schemas.openxmlformats.org/officeDocument/2006/relationships/image" Target="../media/image60.png"/><Relationship Id="rId70" Type="http://schemas.openxmlformats.org/officeDocument/2006/relationships/image" Target="../media/image68.png"/><Relationship Id="rId75" Type="http://schemas.openxmlformats.org/officeDocument/2006/relationships/image" Target="../media/image73.sv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3.svg"/><Relationship Id="rId23" Type="http://schemas.openxmlformats.org/officeDocument/2006/relationships/image" Target="../media/image21.sv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svg"/><Relationship Id="rId57" Type="http://schemas.openxmlformats.org/officeDocument/2006/relationships/image" Target="../media/image55.svg"/><Relationship Id="rId10" Type="http://schemas.openxmlformats.org/officeDocument/2006/relationships/image" Target="../media/image8.png"/><Relationship Id="rId31" Type="http://schemas.openxmlformats.org/officeDocument/2006/relationships/image" Target="../media/image29.svg"/><Relationship Id="rId44" Type="http://schemas.openxmlformats.org/officeDocument/2006/relationships/image" Target="../media/image42.png"/><Relationship Id="rId52" Type="http://schemas.openxmlformats.org/officeDocument/2006/relationships/image" Target="../media/image50.png"/><Relationship Id="rId60" Type="http://schemas.openxmlformats.org/officeDocument/2006/relationships/image" Target="../media/image58.png"/><Relationship Id="rId65" Type="http://schemas.openxmlformats.org/officeDocument/2006/relationships/image" Target="../media/image63.svg"/><Relationship Id="rId73" Type="http://schemas.openxmlformats.org/officeDocument/2006/relationships/image" Target="../media/image71.svg"/><Relationship Id="rId4" Type="http://schemas.openxmlformats.org/officeDocument/2006/relationships/image" Target="../media/image2.png"/><Relationship Id="rId9" Type="http://schemas.openxmlformats.org/officeDocument/2006/relationships/image" Target="../media/image7.svg"/><Relationship Id="rId13" Type="http://schemas.openxmlformats.org/officeDocument/2006/relationships/image" Target="../media/image11.svg"/><Relationship Id="rId18" Type="http://schemas.openxmlformats.org/officeDocument/2006/relationships/image" Target="../media/image16.png"/><Relationship Id="rId39" Type="http://schemas.openxmlformats.org/officeDocument/2006/relationships/image" Target="../media/image37.svg"/><Relationship Id="rId34" Type="http://schemas.openxmlformats.org/officeDocument/2006/relationships/image" Target="../media/image32.png"/><Relationship Id="rId50" Type="http://schemas.openxmlformats.org/officeDocument/2006/relationships/image" Target="../media/image48.png"/><Relationship Id="rId55" Type="http://schemas.openxmlformats.org/officeDocument/2006/relationships/image" Target="../media/image53.svg"/><Relationship Id="rId76" Type="http://schemas.openxmlformats.org/officeDocument/2006/relationships/image" Target="../media/image74.png"/><Relationship Id="rId7" Type="http://schemas.openxmlformats.org/officeDocument/2006/relationships/image" Target="../media/image5.svg"/><Relationship Id="rId71" Type="http://schemas.openxmlformats.org/officeDocument/2006/relationships/image" Target="../media/image69.svg"/><Relationship Id="rId2" Type="http://schemas.openxmlformats.org/officeDocument/2006/relationships/notesSlide" Target="../notesSlides/notesSlide1.xml"/><Relationship Id="rId29" Type="http://schemas.openxmlformats.org/officeDocument/2006/relationships/image" Target="../media/image27.svg"/></Relationships>
</file>

<file path=ppt/slides/_rels/slide10.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76.png"/><Relationship Id="rId7" Type="http://schemas.openxmlformats.org/officeDocument/2006/relationships/image" Target="../media/image140.png"/><Relationship Id="rId12" Type="http://schemas.openxmlformats.org/officeDocument/2006/relationships/image" Target="../media/image14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0.png"/><Relationship Id="rId4" Type="http://schemas.openxmlformats.org/officeDocument/2006/relationships/image" Target="../media/image149.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9.png"/><Relationship Id="rId4" Type="http://schemas.openxmlformats.org/officeDocument/2006/relationships/image" Target="../media/image151.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9.png"/><Relationship Id="rId4" Type="http://schemas.openxmlformats.org/officeDocument/2006/relationships/image" Target="../media/image152.png"/></Relationships>
</file>

<file path=ppt/slides/_rels/slide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15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8.png"/><Relationship Id="rId4" Type="http://schemas.openxmlformats.org/officeDocument/2006/relationships/image" Target="../media/image157.png"/></Relationships>
</file>

<file path=ppt/slides/_rels/slide17.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svg"/><Relationship Id="rId18" Type="http://schemas.openxmlformats.org/officeDocument/2006/relationships/image" Target="../media/image173.png"/><Relationship Id="rId3" Type="http://schemas.openxmlformats.org/officeDocument/2006/relationships/image" Target="../media/image76.png"/><Relationship Id="rId7" Type="http://schemas.openxmlformats.org/officeDocument/2006/relationships/image" Target="../media/image162.svg"/><Relationship Id="rId12" Type="http://schemas.openxmlformats.org/officeDocument/2006/relationships/image" Target="../media/image167.png"/><Relationship Id="rId17" Type="http://schemas.openxmlformats.org/officeDocument/2006/relationships/image" Target="../media/image172.svg"/><Relationship Id="rId2" Type="http://schemas.openxmlformats.org/officeDocument/2006/relationships/notesSlide" Target="../notesSlides/notesSlide17.xml"/><Relationship Id="rId16" Type="http://schemas.openxmlformats.org/officeDocument/2006/relationships/image" Target="../media/image171.png"/><Relationship Id="rId20" Type="http://schemas.openxmlformats.org/officeDocument/2006/relationships/image" Target="../media/image174.svg"/><Relationship Id="rId1" Type="http://schemas.openxmlformats.org/officeDocument/2006/relationships/slideLayout" Target="../slideLayouts/slideLayout1.xml"/><Relationship Id="rId6" Type="http://schemas.openxmlformats.org/officeDocument/2006/relationships/image" Target="../media/image161.png"/><Relationship Id="rId11" Type="http://schemas.openxmlformats.org/officeDocument/2006/relationships/image" Target="../media/image166.svg"/><Relationship Id="rId5" Type="http://schemas.openxmlformats.org/officeDocument/2006/relationships/image" Target="../media/image160.png"/><Relationship Id="rId15" Type="http://schemas.openxmlformats.org/officeDocument/2006/relationships/image" Target="../media/image170.svg"/><Relationship Id="rId10" Type="http://schemas.openxmlformats.org/officeDocument/2006/relationships/image" Target="../media/image165.png"/><Relationship Id="rId19" Type="http://schemas.openxmlformats.org/officeDocument/2006/relationships/image" Target="../media/image135.png"/><Relationship Id="rId4" Type="http://schemas.openxmlformats.org/officeDocument/2006/relationships/image" Target="../media/image159.png"/><Relationship Id="rId9" Type="http://schemas.openxmlformats.org/officeDocument/2006/relationships/image" Target="../media/image164.svg"/><Relationship Id="rId14" Type="http://schemas.openxmlformats.org/officeDocument/2006/relationships/image" Target="../media/image169.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17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1.svg"/><Relationship Id="rId5" Type="http://schemas.openxmlformats.org/officeDocument/2006/relationships/image" Target="../media/image180.png"/><Relationship Id="rId4" Type="http://schemas.openxmlformats.org/officeDocument/2006/relationships/image" Target="../media/image179.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svg"/><Relationship Id="rId3" Type="http://schemas.openxmlformats.org/officeDocument/2006/relationships/image" Target="../media/image76.png"/><Relationship Id="rId7" Type="http://schemas.openxmlformats.org/officeDocument/2006/relationships/image" Target="../media/image185.svg"/><Relationship Id="rId12"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4.png"/><Relationship Id="rId11" Type="http://schemas.openxmlformats.org/officeDocument/2006/relationships/image" Target="../media/image189.svg"/><Relationship Id="rId5" Type="http://schemas.openxmlformats.org/officeDocument/2006/relationships/image" Target="../media/image183.png"/><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svg"/><Relationship Id="rId14" Type="http://schemas.openxmlformats.org/officeDocument/2006/relationships/image" Target="../media/image192.png"/></Relationships>
</file>

<file path=ppt/slides/_rels/slide24.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76.png"/><Relationship Id="rId7" Type="http://schemas.openxmlformats.org/officeDocument/2006/relationships/image" Target="../media/image19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 Id="rId9" Type="http://schemas.openxmlformats.org/officeDocument/2006/relationships/image" Target="../media/image199.svg"/></Relationships>
</file>

<file path=ppt/slides/_rels/slide25.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3" Type="http://schemas.openxmlformats.org/officeDocument/2006/relationships/image" Target="../media/image76.png"/><Relationship Id="rId7" Type="http://schemas.openxmlformats.org/officeDocument/2006/relationships/image" Target="../media/image203.svg"/><Relationship Id="rId12" Type="http://schemas.openxmlformats.org/officeDocument/2006/relationships/image" Target="../media/image208.svg"/><Relationship Id="rId2" Type="http://schemas.openxmlformats.org/officeDocument/2006/relationships/notesSlide" Target="../notesSlides/notesSlide25.xml"/><Relationship Id="rId16" Type="http://schemas.openxmlformats.org/officeDocument/2006/relationships/image" Target="../media/image212.svg"/><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image" Target="../media/image207.png"/><Relationship Id="rId5" Type="http://schemas.openxmlformats.org/officeDocument/2006/relationships/image" Target="../media/image201.svg"/><Relationship Id="rId15" Type="http://schemas.openxmlformats.org/officeDocument/2006/relationships/image" Target="../media/image21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svg"/><Relationship Id="rId14" Type="http://schemas.openxmlformats.org/officeDocument/2006/relationships/image" Target="../media/image210.png"/></Relationships>
</file>

<file path=ppt/slides/_rels/slide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image" Target="../media/image92.png"/><Relationship Id="rId26" Type="http://schemas.openxmlformats.org/officeDocument/2006/relationships/image" Target="../media/image100.png"/><Relationship Id="rId3" Type="http://schemas.openxmlformats.org/officeDocument/2006/relationships/image" Target="../media/image77.pn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notesSlide" Target="../notesSlides/notesSlide3.xml"/><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sv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svg"/><Relationship Id="rId24" Type="http://schemas.openxmlformats.org/officeDocument/2006/relationships/image" Target="../media/image98.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28" Type="http://schemas.openxmlformats.org/officeDocument/2006/relationships/image" Target="../media/image102.png"/><Relationship Id="rId10" Type="http://schemas.openxmlformats.org/officeDocument/2006/relationships/image" Target="../media/image84.png"/><Relationship Id="rId19" Type="http://schemas.openxmlformats.org/officeDocument/2006/relationships/image" Target="../media/image93.sv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 Id="rId22" Type="http://schemas.openxmlformats.org/officeDocument/2006/relationships/image" Target="../media/image96.png"/><Relationship Id="rId27" Type="http://schemas.openxmlformats.org/officeDocument/2006/relationships/image" Target="../media/image101.svg"/></Relationships>
</file>

<file path=ppt/slides/_rels/slide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image" Target="../media/image114.svg"/><Relationship Id="rId18" Type="http://schemas.openxmlformats.org/officeDocument/2006/relationships/image" Target="../media/image119.png"/><Relationship Id="rId26" Type="http://schemas.openxmlformats.org/officeDocument/2006/relationships/image" Target="../media/image127.png"/><Relationship Id="rId3" Type="http://schemas.openxmlformats.org/officeDocument/2006/relationships/image" Target="../media/image76.png"/><Relationship Id="rId21" Type="http://schemas.openxmlformats.org/officeDocument/2006/relationships/image" Target="../media/image122.svg"/><Relationship Id="rId34" Type="http://schemas.openxmlformats.org/officeDocument/2006/relationships/image" Target="../media/image135.png"/><Relationship Id="rId7" Type="http://schemas.openxmlformats.org/officeDocument/2006/relationships/image" Target="../media/image108.svg"/><Relationship Id="rId12" Type="http://schemas.openxmlformats.org/officeDocument/2006/relationships/image" Target="../media/image113.png"/><Relationship Id="rId17" Type="http://schemas.openxmlformats.org/officeDocument/2006/relationships/image" Target="../media/image118.png"/><Relationship Id="rId25" Type="http://schemas.openxmlformats.org/officeDocument/2006/relationships/image" Target="../media/image126.svg"/><Relationship Id="rId33" Type="http://schemas.openxmlformats.org/officeDocument/2006/relationships/image" Target="../media/image134.svg"/><Relationship Id="rId2" Type="http://schemas.openxmlformats.org/officeDocument/2006/relationships/notesSlide" Target="../notesSlides/notesSlide8.xml"/><Relationship Id="rId16" Type="http://schemas.openxmlformats.org/officeDocument/2006/relationships/image" Target="../media/image117.png"/><Relationship Id="rId20" Type="http://schemas.openxmlformats.org/officeDocument/2006/relationships/image" Target="../media/image121.png"/><Relationship Id="rId29" Type="http://schemas.openxmlformats.org/officeDocument/2006/relationships/image" Target="../media/image130.svg"/><Relationship Id="rId1" Type="http://schemas.openxmlformats.org/officeDocument/2006/relationships/slideLayout" Target="../slideLayouts/slideLayout1.xml"/><Relationship Id="rId6" Type="http://schemas.openxmlformats.org/officeDocument/2006/relationships/image" Target="../media/image107.png"/><Relationship Id="rId11" Type="http://schemas.openxmlformats.org/officeDocument/2006/relationships/image" Target="../media/image112.svg"/><Relationship Id="rId24" Type="http://schemas.openxmlformats.org/officeDocument/2006/relationships/image" Target="../media/image125.png"/><Relationship Id="rId32" Type="http://schemas.openxmlformats.org/officeDocument/2006/relationships/image" Target="../media/image133.png"/><Relationship Id="rId5" Type="http://schemas.openxmlformats.org/officeDocument/2006/relationships/image" Target="../media/image106.png"/><Relationship Id="rId15" Type="http://schemas.openxmlformats.org/officeDocument/2006/relationships/image" Target="../media/image116.svg"/><Relationship Id="rId23" Type="http://schemas.openxmlformats.org/officeDocument/2006/relationships/image" Target="../media/image124.svg"/><Relationship Id="rId28" Type="http://schemas.openxmlformats.org/officeDocument/2006/relationships/image" Target="../media/image129.png"/><Relationship Id="rId10" Type="http://schemas.openxmlformats.org/officeDocument/2006/relationships/image" Target="../media/image111.png"/><Relationship Id="rId19" Type="http://schemas.openxmlformats.org/officeDocument/2006/relationships/image" Target="../media/image120.svg"/><Relationship Id="rId31" Type="http://schemas.openxmlformats.org/officeDocument/2006/relationships/image" Target="../media/image132.png"/><Relationship Id="rId4" Type="http://schemas.openxmlformats.org/officeDocument/2006/relationships/image" Target="../media/image105.png"/><Relationship Id="rId9" Type="http://schemas.openxmlformats.org/officeDocument/2006/relationships/image" Target="../media/image110.svg"/><Relationship Id="rId14" Type="http://schemas.openxmlformats.org/officeDocument/2006/relationships/image" Target="../media/image115.png"/><Relationship Id="rId22" Type="http://schemas.openxmlformats.org/officeDocument/2006/relationships/image" Target="../media/image123.png"/><Relationship Id="rId27" Type="http://schemas.openxmlformats.org/officeDocument/2006/relationships/image" Target="../media/image128.png"/><Relationship Id="rId30" Type="http://schemas.openxmlformats.org/officeDocument/2006/relationships/image" Target="../media/image131.png"/><Relationship Id="rId35" Type="http://schemas.openxmlformats.org/officeDocument/2006/relationships/image" Target="../media/image136.svg"/><Relationship Id="rId8" Type="http://schemas.openxmlformats.org/officeDocument/2006/relationships/image" Target="../media/image109.png"/></Relationships>
</file>

<file path=ppt/slides/_rels/slide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45A373FB-0898-82E4-4D49-E0D18846E829}"/>
            </a:ext>
          </a:extLst>
        </p:cNvPr>
        <p:cNvGrpSpPr/>
        <p:nvPr/>
      </p:nvGrpSpPr>
      <p:grpSpPr>
        <a:xfrm>
          <a:off x="0" y="0"/>
          <a:ext cx="0" cy="0"/>
          <a:chOff x="0" y="0"/>
          <a:chExt cx="0" cy="0"/>
        </a:xfrm>
      </p:grpSpPr>
      <p:pic>
        <p:nvPicPr>
          <p:cNvPr id="2" name="Image 0" descr=" ">
            <a:extLst>
              <a:ext uri="{FF2B5EF4-FFF2-40B4-BE49-F238E27FC236}">
                <a16:creationId xmlns:a16="http://schemas.microsoft.com/office/drawing/2014/main" id="{2EE2624B-4F06-779E-DE5C-43C7EB2F634B}"/>
              </a:ext>
            </a:extLst>
          </p:cNvPr>
          <p:cNvPicPr>
            <a:picLocks noChangeAspect="1"/>
          </p:cNvPicPr>
          <p:nvPr/>
        </p:nvPicPr>
        <p:blipFill>
          <a:blip r:embed="rId4"/>
          <a:stretch>
            <a:fillRect/>
          </a:stretch>
        </p:blipFill>
        <p:spPr>
          <a:xfrm>
            <a:off x="7874984" y="2438400"/>
            <a:ext cx="8637080" cy="1379002"/>
          </a:xfrm>
          <a:prstGeom prst="rect">
            <a:avLst/>
          </a:prstGeom>
        </p:spPr>
      </p:pic>
      <p:pic>
        <p:nvPicPr>
          <p:cNvPr id="3" name="Image 1" descr=" ">
            <a:extLst>
              <a:ext uri="{FF2B5EF4-FFF2-40B4-BE49-F238E27FC236}">
                <a16:creationId xmlns:a16="http://schemas.microsoft.com/office/drawing/2014/main" id="{495D6AAB-B2ED-5F9F-B754-DC1371232E4E}"/>
              </a:ext>
            </a:extLst>
          </p:cNvPr>
          <p:cNvPicPr>
            <a:picLocks noChangeAspect="1"/>
          </p:cNvPicPr>
          <p:nvPr/>
        </p:nvPicPr>
        <p:blipFill>
          <a:blip r:embed="rId5"/>
          <a:stretch>
            <a:fillRect/>
          </a:stretch>
        </p:blipFill>
        <p:spPr>
          <a:xfrm>
            <a:off x="7874984" y="2438400"/>
            <a:ext cx="8620789" cy="1378903"/>
          </a:xfrm>
          <a:prstGeom prst="rect">
            <a:avLst/>
          </a:prstGeom>
        </p:spPr>
      </p:pic>
      <p:pic>
        <p:nvPicPr>
          <p:cNvPr id="4" name="Image 2" descr=" ">
            <a:extLst>
              <a:ext uri="{FF2B5EF4-FFF2-40B4-BE49-F238E27FC236}">
                <a16:creationId xmlns:a16="http://schemas.microsoft.com/office/drawing/2014/main" id="{AFBB674D-D655-9929-7AA7-E1FA1B32E8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84100" y="2884090"/>
            <a:ext cx="294788" cy="483018"/>
          </a:xfrm>
          <a:prstGeom prst="rect">
            <a:avLst/>
          </a:prstGeom>
        </p:spPr>
      </p:pic>
      <p:pic>
        <p:nvPicPr>
          <p:cNvPr id="5" name="Image 3" descr=" ">
            <a:extLst>
              <a:ext uri="{FF2B5EF4-FFF2-40B4-BE49-F238E27FC236}">
                <a16:creationId xmlns:a16="http://schemas.microsoft.com/office/drawing/2014/main" id="{23F13333-A3CA-0E68-F01F-08A0BCFB1D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59069" y="3044031"/>
            <a:ext cx="275638" cy="324800"/>
          </a:xfrm>
          <a:prstGeom prst="rect">
            <a:avLst/>
          </a:prstGeom>
        </p:spPr>
      </p:pic>
      <p:pic>
        <p:nvPicPr>
          <p:cNvPr id="6" name="Image 4" descr=" ">
            <a:extLst>
              <a:ext uri="{FF2B5EF4-FFF2-40B4-BE49-F238E27FC236}">
                <a16:creationId xmlns:a16="http://schemas.microsoft.com/office/drawing/2014/main" id="{E4D883D4-707B-D227-2CE1-53294BAED3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234436" y="2891333"/>
            <a:ext cx="260009" cy="469076"/>
          </a:xfrm>
          <a:prstGeom prst="rect">
            <a:avLst/>
          </a:prstGeom>
        </p:spPr>
      </p:pic>
      <p:pic>
        <p:nvPicPr>
          <p:cNvPr id="7" name="Image 5" descr=" ">
            <a:extLst>
              <a:ext uri="{FF2B5EF4-FFF2-40B4-BE49-F238E27FC236}">
                <a16:creationId xmlns:a16="http://schemas.microsoft.com/office/drawing/2014/main" id="{1A67BC0B-B867-C68F-CF84-FE24F89FF8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596605" y="3044031"/>
            <a:ext cx="290333" cy="324102"/>
          </a:xfrm>
          <a:prstGeom prst="rect">
            <a:avLst/>
          </a:prstGeom>
        </p:spPr>
      </p:pic>
      <p:pic>
        <p:nvPicPr>
          <p:cNvPr id="8" name="Image 6" descr=" ">
            <a:extLst>
              <a:ext uri="{FF2B5EF4-FFF2-40B4-BE49-F238E27FC236}">
                <a16:creationId xmlns:a16="http://schemas.microsoft.com/office/drawing/2014/main" id="{E942A33A-EFE4-70B6-0CF8-52D6375778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982068" y="2891333"/>
            <a:ext cx="281627" cy="476047"/>
          </a:xfrm>
          <a:prstGeom prst="rect">
            <a:avLst/>
          </a:prstGeom>
        </p:spPr>
      </p:pic>
      <p:pic>
        <p:nvPicPr>
          <p:cNvPr id="9" name="Image 7" descr=" ">
            <a:extLst>
              <a:ext uri="{FF2B5EF4-FFF2-40B4-BE49-F238E27FC236}">
                <a16:creationId xmlns:a16="http://schemas.microsoft.com/office/drawing/2014/main" id="{9E12F117-1A15-E36E-146C-11F2D4BE6C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371724" y="3050877"/>
            <a:ext cx="251286" cy="316785"/>
          </a:xfrm>
          <a:prstGeom prst="rect">
            <a:avLst/>
          </a:prstGeom>
        </p:spPr>
      </p:pic>
      <p:pic>
        <p:nvPicPr>
          <p:cNvPr id="10" name="Image 8" descr=" ">
            <a:extLst>
              <a:ext uri="{FF2B5EF4-FFF2-40B4-BE49-F238E27FC236}">
                <a16:creationId xmlns:a16="http://schemas.microsoft.com/office/drawing/2014/main" id="{F2790968-3910-E338-A3E5-FD3E6369A1A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751259" y="2891333"/>
            <a:ext cx="49495" cy="469076"/>
          </a:xfrm>
          <a:prstGeom prst="rect">
            <a:avLst/>
          </a:prstGeom>
        </p:spPr>
      </p:pic>
      <p:pic>
        <p:nvPicPr>
          <p:cNvPr id="11" name="Image 9" descr=" ">
            <a:extLst>
              <a:ext uri="{FF2B5EF4-FFF2-40B4-BE49-F238E27FC236}">
                <a16:creationId xmlns:a16="http://schemas.microsoft.com/office/drawing/2014/main" id="{6CF83D8E-6FBD-9E0B-4148-48C4BCDB76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5909507" y="3044031"/>
            <a:ext cx="290333" cy="324102"/>
          </a:xfrm>
          <a:prstGeom prst="rect">
            <a:avLst/>
          </a:prstGeom>
        </p:spPr>
      </p:pic>
      <p:pic>
        <p:nvPicPr>
          <p:cNvPr id="12" name="Image 10" descr=" ">
            <a:extLst>
              <a:ext uri="{FF2B5EF4-FFF2-40B4-BE49-F238E27FC236}">
                <a16:creationId xmlns:a16="http://schemas.microsoft.com/office/drawing/2014/main" id="{939EB175-6C71-73AC-DDD8-D3F8698F392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6300577" y="3044031"/>
            <a:ext cx="194707" cy="316435"/>
          </a:xfrm>
          <a:prstGeom prst="rect">
            <a:avLst/>
          </a:prstGeom>
        </p:spPr>
      </p:pic>
      <p:pic>
        <p:nvPicPr>
          <p:cNvPr id="13" name="Image 11" descr=" ">
            <a:extLst>
              <a:ext uri="{FF2B5EF4-FFF2-40B4-BE49-F238E27FC236}">
                <a16:creationId xmlns:a16="http://schemas.microsoft.com/office/drawing/2014/main" id="{4C55B5EB-485A-472A-8DFB-8FDE36DC903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895178" y="3292078"/>
            <a:ext cx="1321315" cy="19515"/>
          </a:xfrm>
          <a:prstGeom prst="rect">
            <a:avLst/>
          </a:prstGeom>
        </p:spPr>
      </p:pic>
      <p:pic>
        <p:nvPicPr>
          <p:cNvPr id="14" name="Image 12" descr=" ">
            <a:extLst>
              <a:ext uri="{FF2B5EF4-FFF2-40B4-BE49-F238E27FC236}">
                <a16:creationId xmlns:a16="http://schemas.microsoft.com/office/drawing/2014/main" id="{F41186B4-8324-84A9-1D00-5112AA46F22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934920" y="3402905"/>
            <a:ext cx="1241848" cy="19516"/>
          </a:xfrm>
          <a:prstGeom prst="rect">
            <a:avLst/>
          </a:prstGeom>
        </p:spPr>
      </p:pic>
      <p:pic>
        <p:nvPicPr>
          <p:cNvPr id="15" name="Image 13" descr=" ">
            <a:extLst>
              <a:ext uri="{FF2B5EF4-FFF2-40B4-BE49-F238E27FC236}">
                <a16:creationId xmlns:a16="http://schemas.microsoft.com/office/drawing/2014/main" id="{AA822719-15D0-C442-001E-649A68F7C8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150351" y="3662561"/>
            <a:ext cx="813142" cy="19515"/>
          </a:xfrm>
          <a:prstGeom prst="rect">
            <a:avLst/>
          </a:prstGeom>
        </p:spPr>
      </p:pic>
      <p:pic>
        <p:nvPicPr>
          <p:cNvPr id="16" name="Image 14" descr=" ">
            <a:extLst>
              <a:ext uri="{FF2B5EF4-FFF2-40B4-BE49-F238E27FC236}">
                <a16:creationId xmlns:a16="http://schemas.microsoft.com/office/drawing/2014/main" id="{1B1D75F9-227B-4FE2-0CB0-57196D1101A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288679" y="3741638"/>
            <a:ext cx="530477" cy="19515"/>
          </a:xfrm>
          <a:prstGeom prst="rect">
            <a:avLst/>
          </a:prstGeom>
        </p:spPr>
      </p:pic>
      <p:pic>
        <p:nvPicPr>
          <p:cNvPr id="17" name="Image 15" descr=" ">
            <a:extLst>
              <a:ext uri="{FF2B5EF4-FFF2-40B4-BE49-F238E27FC236}">
                <a16:creationId xmlns:a16="http://schemas.microsoft.com/office/drawing/2014/main" id="{D942D7BF-7780-CF88-C63F-1E653FA80FC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306441" y="2488803"/>
            <a:ext cx="502944" cy="19516"/>
          </a:xfrm>
          <a:prstGeom prst="rect">
            <a:avLst/>
          </a:prstGeom>
        </p:spPr>
      </p:pic>
      <p:pic>
        <p:nvPicPr>
          <p:cNvPr id="18" name="Image 16" descr=" ">
            <a:extLst>
              <a:ext uri="{FF2B5EF4-FFF2-40B4-BE49-F238E27FC236}">
                <a16:creationId xmlns:a16="http://schemas.microsoft.com/office/drawing/2014/main" id="{F4B47E91-F08C-BFEE-40A8-64251E0589A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153774" y="2570658"/>
            <a:ext cx="803034" cy="19516"/>
          </a:xfrm>
          <a:prstGeom prst="rect">
            <a:avLst/>
          </a:prstGeom>
        </p:spPr>
      </p:pic>
      <p:pic>
        <p:nvPicPr>
          <p:cNvPr id="19" name="Image 17" descr=" ">
            <a:extLst>
              <a:ext uri="{FF2B5EF4-FFF2-40B4-BE49-F238E27FC236}">
                <a16:creationId xmlns:a16="http://schemas.microsoft.com/office/drawing/2014/main" id="{BA0EC0FA-D9CB-47A9-27C2-FEDC76937A4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964540" y="2774950"/>
            <a:ext cx="1171093" cy="19516"/>
          </a:xfrm>
          <a:prstGeom prst="rect">
            <a:avLst/>
          </a:prstGeom>
        </p:spPr>
      </p:pic>
      <p:pic>
        <p:nvPicPr>
          <p:cNvPr id="20" name="Image 18" descr=" ">
            <a:extLst>
              <a:ext uri="{FF2B5EF4-FFF2-40B4-BE49-F238E27FC236}">
                <a16:creationId xmlns:a16="http://schemas.microsoft.com/office/drawing/2014/main" id="{1104FAE5-937C-CEE9-19ED-2A161126037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906713" y="2904629"/>
            <a:ext cx="1299007" cy="19516"/>
          </a:xfrm>
          <a:prstGeom prst="rect">
            <a:avLst/>
          </a:prstGeom>
        </p:spPr>
      </p:pic>
      <p:pic>
        <p:nvPicPr>
          <p:cNvPr id="21" name="Image 19" descr=" ">
            <a:extLst>
              <a:ext uri="{FF2B5EF4-FFF2-40B4-BE49-F238E27FC236}">
                <a16:creationId xmlns:a16="http://schemas.microsoft.com/office/drawing/2014/main" id="{2F4C6839-6EAF-9FB2-3C25-4A87568BDA1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886842" y="2977753"/>
            <a:ext cx="1338044" cy="19516"/>
          </a:xfrm>
          <a:prstGeom prst="rect">
            <a:avLst/>
          </a:prstGeom>
        </p:spPr>
      </p:pic>
      <p:pic>
        <p:nvPicPr>
          <p:cNvPr id="22" name="Image 20" descr=" ">
            <a:extLst>
              <a:ext uri="{FF2B5EF4-FFF2-40B4-BE49-F238E27FC236}">
                <a16:creationId xmlns:a16="http://schemas.microsoft.com/office/drawing/2014/main" id="{1912EFC5-ABB0-4878-411B-7D7ADC7BA5C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833880" y="2499320"/>
            <a:ext cx="28580" cy="1251103"/>
          </a:xfrm>
          <a:prstGeom prst="rect">
            <a:avLst/>
          </a:prstGeom>
        </p:spPr>
      </p:pic>
      <p:pic>
        <p:nvPicPr>
          <p:cNvPr id="23" name="Image 21" descr=" ">
            <a:extLst>
              <a:ext uri="{FF2B5EF4-FFF2-40B4-BE49-F238E27FC236}">
                <a16:creationId xmlns:a16="http://schemas.microsoft.com/office/drawing/2014/main" id="{6F58D45E-EF2E-B21D-D1E3-3C17C2FE2BE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8972208" y="2592387"/>
            <a:ext cx="28580" cy="1068491"/>
          </a:xfrm>
          <a:prstGeom prst="rect">
            <a:avLst/>
          </a:prstGeom>
        </p:spPr>
      </p:pic>
      <p:pic>
        <p:nvPicPr>
          <p:cNvPr id="24" name="Image 22" descr=" ">
            <a:extLst>
              <a:ext uri="{FF2B5EF4-FFF2-40B4-BE49-F238E27FC236}">
                <a16:creationId xmlns:a16="http://schemas.microsoft.com/office/drawing/2014/main" id="{6A30A217-F243-FE32-1FEC-38E7961A854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9110933" y="2755007"/>
            <a:ext cx="28580" cy="748224"/>
          </a:xfrm>
          <a:prstGeom prst="rect">
            <a:avLst/>
          </a:prstGeom>
        </p:spPr>
      </p:pic>
      <p:pic>
        <p:nvPicPr>
          <p:cNvPr id="25" name="Image 23" descr=" ">
            <a:extLst>
              <a:ext uri="{FF2B5EF4-FFF2-40B4-BE49-F238E27FC236}">
                <a16:creationId xmlns:a16="http://schemas.microsoft.com/office/drawing/2014/main" id="{418100B8-6A8D-7989-E695-1C90D8C1C43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8418027" y="3702248"/>
            <a:ext cx="28580" cy="102806"/>
          </a:xfrm>
          <a:prstGeom prst="rect">
            <a:avLst/>
          </a:prstGeom>
        </p:spPr>
      </p:pic>
      <p:pic>
        <p:nvPicPr>
          <p:cNvPr id="26" name="Image 24" descr=" ">
            <a:extLst>
              <a:ext uri="{FF2B5EF4-FFF2-40B4-BE49-F238E27FC236}">
                <a16:creationId xmlns:a16="http://schemas.microsoft.com/office/drawing/2014/main" id="{4566D1F3-082C-1138-9EC8-76F8A8C680B2}"/>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8418027" y="2450802"/>
            <a:ext cx="28580" cy="103504"/>
          </a:xfrm>
          <a:prstGeom prst="rect">
            <a:avLst/>
          </a:prstGeom>
        </p:spPr>
      </p:pic>
      <p:pic>
        <p:nvPicPr>
          <p:cNvPr id="27" name="Image 25" descr=" ">
            <a:extLst>
              <a:ext uri="{FF2B5EF4-FFF2-40B4-BE49-F238E27FC236}">
                <a16:creationId xmlns:a16="http://schemas.microsoft.com/office/drawing/2014/main" id="{BE08ACFA-0E51-910E-5F90-49B11034540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8695155" y="3244056"/>
            <a:ext cx="28580" cy="554459"/>
          </a:xfrm>
          <a:prstGeom prst="rect">
            <a:avLst/>
          </a:prstGeom>
        </p:spPr>
      </p:pic>
      <p:pic>
        <p:nvPicPr>
          <p:cNvPr id="28" name="Image 26" descr=" ">
            <a:extLst>
              <a:ext uri="{FF2B5EF4-FFF2-40B4-BE49-F238E27FC236}">
                <a16:creationId xmlns:a16="http://schemas.microsoft.com/office/drawing/2014/main" id="{F11AF83A-4196-BE46-70BB-D56162420FF0}"/>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8695155" y="2457846"/>
            <a:ext cx="28580" cy="535640"/>
          </a:xfrm>
          <a:prstGeom prst="rect">
            <a:avLst/>
          </a:prstGeom>
        </p:spPr>
      </p:pic>
      <p:pic>
        <p:nvPicPr>
          <p:cNvPr id="29" name="Image 27" descr=" ">
            <a:extLst>
              <a:ext uri="{FF2B5EF4-FFF2-40B4-BE49-F238E27FC236}">
                <a16:creationId xmlns:a16="http://schemas.microsoft.com/office/drawing/2014/main" id="{35CFDB29-C7C1-63C7-2DBC-7675080C946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9480693" y="2893516"/>
            <a:ext cx="315424" cy="55760"/>
          </a:xfrm>
          <a:prstGeom prst="rect">
            <a:avLst/>
          </a:prstGeom>
        </p:spPr>
      </p:pic>
      <p:pic>
        <p:nvPicPr>
          <p:cNvPr id="30" name="Image 28" descr=" ">
            <a:extLst>
              <a:ext uri="{FF2B5EF4-FFF2-40B4-BE49-F238E27FC236}">
                <a16:creationId xmlns:a16="http://schemas.microsoft.com/office/drawing/2014/main" id="{0674292E-32FC-28B7-AB73-FEB7D523E52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610339" y="2929036"/>
            <a:ext cx="55770" cy="433879"/>
          </a:xfrm>
          <a:prstGeom prst="rect">
            <a:avLst/>
          </a:prstGeom>
        </p:spPr>
      </p:pic>
      <p:pic>
        <p:nvPicPr>
          <p:cNvPr id="31" name="Image 29" descr=" ">
            <a:extLst>
              <a:ext uri="{FF2B5EF4-FFF2-40B4-BE49-F238E27FC236}">
                <a16:creationId xmlns:a16="http://schemas.microsoft.com/office/drawing/2014/main" id="{58C52458-DC0B-1A95-7CAF-41B61CA5EA5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9846310" y="2894111"/>
            <a:ext cx="468437" cy="468380"/>
          </a:xfrm>
          <a:prstGeom prst="rect">
            <a:avLst/>
          </a:prstGeom>
        </p:spPr>
      </p:pic>
      <p:pic>
        <p:nvPicPr>
          <p:cNvPr id="32" name="Image 30" descr=" ">
            <a:extLst>
              <a:ext uri="{FF2B5EF4-FFF2-40B4-BE49-F238E27FC236}">
                <a16:creationId xmlns:a16="http://schemas.microsoft.com/office/drawing/2014/main" id="{256F4344-8E71-2D27-719E-E05EF4B870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735421" y="2894111"/>
            <a:ext cx="468437" cy="468380"/>
          </a:xfrm>
          <a:prstGeom prst="rect">
            <a:avLst/>
          </a:prstGeom>
        </p:spPr>
      </p:pic>
      <p:pic>
        <p:nvPicPr>
          <p:cNvPr id="33" name="Image 31" descr=" ">
            <a:extLst>
              <a:ext uri="{FF2B5EF4-FFF2-40B4-BE49-F238E27FC236}">
                <a16:creationId xmlns:a16="http://schemas.microsoft.com/office/drawing/2014/main" id="{FB21AE58-6C9B-22FC-123F-8FA952791B7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2768841" y="2894111"/>
            <a:ext cx="468436" cy="468380"/>
          </a:xfrm>
          <a:prstGeom prst="rect">
            <a:avLst/>
          </a:prstGeom>
        </p:spPr>
      </p:pic>
      <p:pic>
        <p:nvPicPr>
          <p:cNvPr id="34" name="Image 32" descr=" ">
            <a:extLst>
              <a:ext uri="{FF2B5EF4-FFF2-40B4-BE49-F238E27FC236}">
                <a16:creationId xmlns:a16="http://schemas.microsoft.com/office/drawing/2014/main" id="{3281541C-AE37-D95D-49F4-478325E5828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0488683" y="3096518"/>
            <a:ext cx="55770" cy="266251"/>
          </a:xfrm>
          <a:prstGeom prst="rect">
            <a:avLst/>
          </a:prstGeom>
        </p:spPr>
      </p:pic>
      <p:pic>
        <p:nvPicPr>
          <p:cNvPr id="35" name="Image 33" descr=" ">
            <a:extLst>
              <a:ext uri="{FF2B5EF4-FFF2-40B4-BE49-F238E27FC236}">
                <a16:creationId xmlns:a16="http://schemas.microsoft.com/office/drawing/2014/main" id="{EA7083A2-B810-3EB5-5BC4-270700FC0E8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1303520" y="2893714"/>
            <a:ext cx="55770" cy="468032"/>
          </a:xfrm>
          <a:prstGeom prst="rect">
            <a:avLst/>
          </a:prstGeom>
        </p:spPr>
      </p:pic>
      <p:pic>
        <p:nvPicPr>
          <p:cNvPr id="36" name="Image 34" descr=" ">
            <a:extLst>
              <a:ext uri="{FF2B5EF4-FFF2-40B4-BE49-F238E27FC236}">
                <a16:creationId xmlns:a16="http://schemas.microsoft.com/office/drawing/2014/main" id="{192DA02D-98D5-C0B4-6C47-FF8F3FB829EC}"/>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1735721" y="2894111"/>
            <a:ext cx="356569" cy="467682"/>
          </a:xfrm>
          <a:prstGeom prst="rect">
            <a:avLst/>
          </a:prstGeom>
        </p:spPr>
      </p:pic>
      <p:pic>
        <p:nvPicPr>
          <p:cNvPr id="37" name="Image 35" descr=" ">
            <a:extLst>
              <a:ext uri="{FF2B5EF4-FFF2-40B4-BE49-F238E27FC236}">
                <a16:creationId xmlns:a16="http://schemas.microsoft.com/office/drawing/2014/main" id="{AA9B4061-BC54-EE01-E693-1620370E32C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0317832" y="2892425"/>
            <a:ext cx="402633" cy="264160"/>
          </a:xfrm>
          <a:prstGeom prst="rect">
            <a:avLst/>
          </a:prstGeom>
        </p:spPr>
      </p:pic>
      <p:pic>
        <p:nvPicPr>
          <p:cNvPr id="38" name="Image 36" descr=" ">
            <a:extLst>
              <a:ext uri="{FF2B5EF4-FFF2-40B4-BE49-F238E27FC236}">
                <a16:creationId xmlns:a16="http://schemas.microsoft.com/office/drawing/2014/main" id="{DCB8096C-7C23-A367-81D5-5D886D93B90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1396797" y="2893714"/>
            <a:ext cx="251770" cy="469076"/>
          </a:xfrm>
          <a:prstGeom prst="rect">
            <a:avLst/>
          </a:prstGeom>
        </p:spPr>
      </p:pic>
      <p:pic>
        <p:nvPicPr>
          <p:cNvPr id="39" name="Image 37" descr=" ">
            <a:extLst>
              <a:ext uri="{FF2B5EF4-FFF2-40B4-BE49-F238E27FC236}">
                <a16:creationId xmlns:a16="http://schemas.microsoft.com/office/drawing/2014/main" id="{E4789075-6E45-92E5-3DB1-197C39107911}"/>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2183427" y="2893516"/>
            <a:ext cx="514734" cy="469078"/>
          </a:xfrm>
          <a:prstGeom prst="rect">
            <a:avLst/>
          </a:prstGeom>
        </p:spPr>
      </p:pic>
      <p:sp>
        <p:nvSpPr>
          <p:cNvPr id="40" name="Shape 0">
            <a:extLst>
              <a:ext uri="{FF2B5EF4-FFF2-40B4-BE49-F238E27FC236}">
                <a16:creationId xmlns:a16="http://schemas.microsoft.com/office/drawing/2014/main" id="{3A8345ED-A65A-2F9D-D33E-93D7CD0700B2}"/>
              </a:ext>
            </a:extLst>
          </p:cNvPr>
          <p:cNvSpPr/>
          <p:nvPr/>
        </p:nvSpPr>
        <p:spPr>
          <a:xfrm>
            <a:off x="4947268" y="4902200"/>
            <a:ext cx="14505213" cy="3898900"/>
          </a:xfrm>
          <a:prstGeom prst="rect">
            <a:avLst/>
          </a:prstGeom>
          <a:noFill/>
          <a:ln/>
        </p:spPr>
        <p:txBody>
          <a:bodyPr/>
          <a:lstStyle/>
          <a:p>
            <a:endParaRPr lang="en-US" noProof="1"/>
          </a:p>
        </p:txBody>
      </p:sp>
      <p:sp>
        <p:nvSpPr>
          <p:cNvPr id="41" name="Text 1">
            <a:extLst>
              <a:ext uri="{FF2B5EF4-FFF2-40B4-BE49-F238E27FC236}">
                <a16:creationId xmlns:a16="http://schemas.microsoft.com/office/drawing/2014/main" id="{06F5EBF4-2DD2-BC4C-BBB9-3E880C90571D}"/>
              </a:ext>
            </a:extLst>
          </p:cNvPr>
          <p:cNvSpPr/>
          <p:nvPr/>
        </p:nvSpPr>
        <p:spPr>
          <a:xfrm>
            <a:off x="3861857" y="4902200"/>
            <a:ext cx="15844656" cy="2413000"/>
          </a:xfrm>
          <a:prstGeom prst="rect">
            <a:avLst/>
          </a:prstGeom>
          <a:noFill/>
          <a:ln/>
        </p:spPr>
        <p:txBody>
          <a:bodyPr wrap="square" lIns="0" tIns="0" rIns="0" bIns="0" rtlCol="0" anchor="t"/>
          <a:lstStyle/>
          <a:p>
            <a:pPr marL="0" indent="0" algn="ctr">
              <a:lnSpc>
                <a:spcPts val="15000"/>
              </a:lnSpc>
              <a:buNone/>
            </a:pPr>
            <a:r>
              <a:rPr lang="en-US" sz="12000" b="1" kern="0" spc="300" noProof="1">
                <a:solidFill>
                  <a:srgbClr val="0B589F">
                    <a:alpha val="100000"/>
                  </a:srgbClr>
                </a:solidFill>
                <a:latin typeface="Meiryo" panose="020B0604030504040204" pitchFamily="34" charset="-128"/>
                <a:ea typeface="Meiryo" panose="020B0604030504040204" pitchFamily="34" charset="-128"/>
                <a:cs typeface="YuGothic Bold" pitchFamily="34" charset="-120"/>
              </a:rPr>
              <a:t>導入提案テンプレート</a:t>
            </a:r>
            <a:endParaRPr lang="en-US" sz="12000" b="1" noProof="1">
              <a:latin typeface="Meiryo" panose="020B0604030504040204" pitchFamily="34" charset="-128"/>
              <a:ea typeface="Meiryo" panose="020B0604030504040204" pitchFamily="34" charset="-128"/>
            </a:endParaRPr>
          </a:p>
        </p:txBody>
      </p:sp>
      <p:sp>
        <p:nvSpPr>
          <p:cNvPr id="42" name="Shape 2">
            <a:extLst>
              <a:ext uri="{FF2B5EF4-FFF2-40B4-BE49-F238E27FC236}">
                <a16:creationId xmlns:a16="http://schemas.microsoft.com/office/drawing/2014/main" id="{6558ABB5-118E-2818-020B-C271430DAA6E}"/>
              </a:ext>
            </a:extLst>
          </p:cNvPr>
          <p:cNvSpPr/>
          <p:nvPr/>
        </p:nvSpPr>
        <p:spPr>
          <a:xfrm>
            <a:off x="8586273" y="7620000"/>
            <a:ext cx="7227203" cy="1181100"/>
          </a:xfrm>
          <a:prstGeom prst="roundRect">
            <a:avLst>
              <a:gd name="adj" fmla="val 17032"/>
            </a:avLst>
          </a:prstGeom>
          <a:noFill/>
          <a:ln w="12700">
            <a:solidFill>
              <a:srgbClr val="81848C"/>
            </a:solidFill>
            <a:prstDash val="solid"/>
          </a:ln>
        </p:spPr>
        <p:txBody>
          <a:bodyPr/>
          <a:lstStyle/>
          <a:p>
            <a:endParaRPr lang="en-US" noProof="1"/>
          </a:p>
        </p:txBody>
      </p:sp>
      <p:sp>
        <p:nvSpPr>
          <p:cNvPr id="43" name="Text 3">
            <a:extLst>
              <a:ext uri="{FF2B5EF4-FFF2-40B4-BE49-F238E27FC236}">
                <a16:creationId xmlns:a16="http://schemas.microsoft.com/office/drawing/2014/main" id="{BC235509-1723-13CE-1DD7-30F34851DA3D}"/>
              </a:ext>
            </a:extLst>
          </p:cNvPr>
          <p:cNvSpPr/>
          <p:nvPr/>
        </p:nvSpPr>
        <p:spPr>
          <a:xfrm>
            <a:off x="9221353" y="7975600"/>
            <a:ext cx="5957045" cy="723900"/>
          </a:xfrm>
          <a:prstGeom prst="rect">
            <a:avLst/>
          </a:prstGeom>
          <a:noFill/>
          <a:ln/>
        </p:spPr>
        <p:txBody>
          <a:bodyPr wrap="square" lIns="0" tIns="0" rIns="0" bIns="0" rtlCol="0" anchor="t"/>
          <a:lstStyle/>
          <a:p>
            <a:pPr marL="0" indent="0" algn="ctr">
              <a:lnSpc>
                <a:spcPts val="4500"/>
              </a:lnSpc>
              <a:buNone/>
            </a:pPr>
            <a:r>
              <a:rPr lang="en-US" sz="3600" b="1" noProof="1">
                <a:solidFill>
                  <a:srgbClr val="808286"/>
                </a:solidFill>
                <a:latin typeface="Meiryo" panose="020B0604030504040204" pitchFamily="34" charset="-128"/>
                <a:ea typeface="Meiryo" panose="020B0604030504040204" pitchFamily="34" charset="-128"/>
              </a:rPr>
              <a:t>社内の提案にご利用ください</a:t>
            </a:r>
          </a:p>
        </p:txBody>
      </p:sp>
    </p:spTree>
    <p:extLst>
      <p:ext uri="{BB962C8B-B14F-4D97-AF65-F5344CB8AC3E}">
        <p14:creationId xmlns:p14="http://schemas.microsoft.com/office/powerpoint/2010/main" val="32284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8BE8020-9146-D54C-9DDF-821AF78B7569}"/>
            </a:ext>
          </a:extLst>
        </p:cNvPr>
        <p:cNvGrpSpPr/>
        <p:nvPr/>
      </p:nvGrpSpPr>
      <p:grpSpPr>
        <a:xfrm>
          <a:off x="0" y="0"/>
          <a:ext cx="0" cy="0"/>
          <a:chOff x="0" y="0"/>
          <a:chExt cx="0" cy="0"/>
        </a:xfrm>
      </p:grpSpPr>
      <p:pic>
        <p:nvPicPr>
          <p:cNvPr id="2" name="Image 0" descr=" ">
            <a:extLst>
              <a:ext uri="{FF2B5EF4-FFF2-40B4-BE49-F238E27FC236}">
                <a16:creationId xmlns:a16="http://schemas.microsoft.com/office/drawing/2014/main" id="{DAECD87F-74D4-C32F-20EE-195BABC32E96}"/>
              </a:ext>
            </a:extLst>
          </p:cNvPr>
          <p:cNvPicPr>
            <a:picLocks noChangeAspect="1"/>
          </p:cNvPicPr>
          <p:nvPr/>
        </p:nvPicPr>
        <p:blipFill>
          <a:blip r:embed="rId4"/>
          <a:stretch>
            <a:fillRect/>
          </a:stretch>
        </p:blipFill>
        <p:spPr>
          <a:xfrm>
            <a:off x="1422578" y="5575300"/>
            <a:ext cx="10974172" cy="5232400"/>
          </a:xfrm>
          <a:prstGeom prst="rect">
            <a:avLst/>
          </a:prstGeom>
        </p:spPr>
      </p:pic>
      <p:sp>
        <p:nvSpPr>
          <p:cNvPr id="3" name="Shape 0">
            <a:extLst>
              <a:ext uri="{FF2B5EF4-FFF2-40B4-BE49-F238E27FC236}">
                <a16:creationId xmlns:a16="http://schemas.microsoft.com/office/drawing/2014/main" id="{1A32DA00-1ED8-BB11-2179-31C54F04AAED}"/>
              </a:ext>
            </a:extLst>
          </p:cNvPr>
          <p:cNvSpPr/>
          <p:nvPr/>
        </p:nvSpPr>
        <p:spPr>
          <a:xfrm>
            <a:off x="12180822" y="5067300"/>
            <a:ext cx="10770946" cy="6108700"/>
          </a:xfrm>
          <a:prstGeom prst="roundRect">
            <a:avLst>
              <a:gd name="adj" fmla="val 1198"/>
            </a:avLst>
          </a:prstGeom>
          <a:solidFill>
            <a:srgbClr val="E1E2E7">
              <a:alpha val="100000"/>
            </a:srgbClr>
          </a:solidFill>
          <a:ln/>
        </p:spPr>
        <p:txBody>
          <a:bodyPr/>
          <a:lstStyle/>
          <a:p>
            <a:endParaRPr lang="en-US" noProof="1"/>
          </a:p>
        </p:txBody>
      </p:sp>
      <p:sp>
        <p:nvSpPr>
          <p:cNvPr id="4" name="Shape 1">
            <a:extLst>
              <a:ext uri="{FF2B5EF4-FFF2-40B4-BE49-F238E27FC236}">
                <a16:creationId xmlns:a16="http://schemas.microsoft.com/office/drawing/2014/main" id="{20ADEEBD-9F27-A0D0-669A-B861D655FBE7}"/>
              </a:ext>
            </a:extLst>
          </p:cNvPr>
          <p:cNvSpPr/>
          <p:nvPr/>
        </p:nvSpPr>
        <p:spPr>
          <a:xfrm>
            <a:off x="12231629" y="5118100"/>
            <a:ext cx="10669334" cy="6007100"/>
          </a:xfrm>
          <a:prstGeom prst="rect">
            <a:avLst/>
          </a:prstGeom>
          <a:noFill/>
          <a:ln/>
        </p:spPr>
        <p:txBody>
          <a:bodyPr/>
          <a:lstStyle/>
          <a:p>
            <a:endParaRPr lang="en-US" noProof="1"/>
          </a:p>
        </p:txBody>
      </p:sp>
      <p:sp>
        <p:nvSpPr>
          <p:cNvPr id="5" name="Shape 2">
            <a:extLst>
              <a:ext uri="{FF2B5EF4-FFF2-40B4-BE49-F238E27FC236}">
                <a16:creationId xmlns:a16="http://schemas.microsoft.com/office/drawing/2014/main" id="{16951532-71CB-9D79-C488-5672F718E808}"/>
              </a:ext>
            </a:extLst>
          </p:cNvPr>
          <p:cNvSpPr/>
          <p:nvPr/>
        </p:nvSpPr>
        <p:spPr>
          <a:xfrm>
            <a:off x="12231629" y="5118100"/>
            <a:ext cx="10669334" cy="6007100"/>
          </a:xfrm>
          <a:prstGeom prst="rect">
            <a:avLst/>
          </a:prstGeom>
          <a:noFill/>
          <a:ln/>
        </p:spPr>
        <p:txBody>
          <a:bodyPr/>
          <a:lstStyle/>
          <a:p>
            <a:endParaRPr lang="en-US" noProof="1"/>
          </a:p>
        </p:txBody>
      </p:sp>
      <p:pic>
        <p:nvPicPr>
          <p:cNvPr id="6" name="Image 1" descr=" ">
            <a:extLst>
              <a:ext uri="{FF2B5EF4-FFF2-40B4-BE49-F238E27FC236}">
                <a16:creationId xmlns:a16="http://schemas.microsoft.com/office/drawing/2014/main" id="{EE8B8004-DB4E-20AD-25DD-F4B7D2FC6E40}"/>
              </a:ext>
            </a:extLst>
          </p:cNvPr>
          <p:cNvPicPr>
            <a:picLocks noChangeAspect="1"/>
          </p:cNvPicPr>
          <p:nvPr/>
        </p:nvPicPr>
        <p:blipFill>
          <a:blip r:embed="rId5"/>
          <a:stretch>
            <a:fillRect/>
          </a:stretch>
        </p:blipFill>
        <p:spPr>
          <a:xfrm>
            <a:off x="12231629" y="5118100"/>
            <a:ext cx="2629229" cy="1968500"/>
          </a:xfrm>
          <a:prstGeom prst="rect">
            <a:avLst/>
          </a:prstGeom>
        </p:spPr>
      </p:pic>
      <p:pic>
        <p:nvPicPr>
          <p:cNvPr id="7" name="Image 2" descr=" ">
            <a:extLst>
              <a:ext uri="{FF2B5EF4-FFF2-40B4-BE49-F238E27FC236}">
                <a16:creationId xmlns:a16="http://schemas.microsoft.com/office/drawing/2014/main" id="{89392775-E74D-99EA-3709-DF1060AD2521}"/>
              </a:ext>
            </a:extLst>
          </p:cNvPr>
          <p:cNvPicPr>
            <a:picLocks noChangeAspect="1"/>
          </p:cNvPicPr>
          <p:nvPr/>
        </p:nvPicPr>
        <p:blipFill>
          <a:blip r:embed="rId6"/>
          <a:stretch>
            <a:fillRect/>
          </a:stretch>
        </p:blipFill>
        <p:spPr>
          <a:xfrm>
            <a:off x="13190599" y="5219700"/>
            <a:ext cx="711289" cy="711200"/>
          </a:xfrm>
          <a:prstGeom prst="rect">
            <a:avLst/>
          </a:prstGeom>
        </p:spPr>
      </p:pic>
      <p:sp>
        <p:nvSpPr>
          <p:cNvPr id="8" name="Shape 3">
            <a:extLst>
              <a:ext uri="{FF2B5EF4-FFF2-40B4-BE49-F238E27FC236}">
                <a16:creationId xmlns:a16="http://schemas.microsoft.com/office/drawing/2014/main" id="{B6E396D3-7E5F-CFF5-83E4-00D612BD1287}"/>
              </a:ext>
            </a:extLst>
          </p:cNvPr>
          <p:cNvSpPr/>
          <p:nvPr/>
        </p:nvSpPr>
        <p:spPr>
          <a:xfrm>
            <a:off x="12333241" y="6032500"/>
            <a:ext cx="2426003" cy="952500"/>
          </a:xfrm>
          <a:prstGeom prst="rect">
            <a:avLst/>
          </a:prstGeom>
          <a:noFill/>
          <a:ln/>
        </p:spPr>
        <p:txBody>
          <a:bodyPr/>
          <a:lstStyle/>
          <a:p>
            <a:endParaRPr lang="en-US" noProof="1"/>
          </a:p>
        </p:txBody>
      </p:sp>
      <p:sp>
        <p:nvSpPr>
          <p:cNvPr id="9" name="Text 4">
            <a:extLst>
              <a:ext uri="{FF2B5EF4-FFF2-40B4-BE49-F238E27FC236}">
                <a16:creationId xmlns:a16="http://schemas.microsoft.com/office/drawing/2014/main" id="{7C03A29B-1DC9-576C-7648-0D240AFDAFAD}"/>
              </a:ext>
            </a:extLst>
          </p:cNvPr>
          <p:cNvSpPr/>
          <p:nvPr/>
        </p:nvSpPr>
        <p:spPr>
          <a:xfrm>
            <a:off x="12297254" y="6032500"/>
            <a:ext cx="2497979" cy="1024467"/>
          </a:xfrm>
          <a:prstGeom prst="rect">
            <a:avLst/>
          </a:prstGeom>
          <a:noFill/>
          <a:ln/>
        </p:spPr>
        <p:txBody>
          <a:bodyPr wrap="square" lIns="0" tIns="0" rIns="0" bIns="0" rtlCol="0" anchor="t"/>
          <a:lstStyle/>
          <a:p>
            <a:pPr marL="0" indent="0" algn="ctr">
              <a:lnSpc>
                <a:spcPts val="2700"/>
              </a:lnSpc>
              <a:buNone/>
            </a:pPr>
            <a:r>
              <a:rPr lang="en-US" b="1" noProof="1">
                <a:solidFill>
                  <a:srgbClr val="0B589F"/>
                </a:solidFill>
                <a:latin typeface="Meiryo" panose="020B0604030504040204" pitchFamily="34" charset="-128"/>
                <a:ea typeface="Meiryo" panose="020B0604030504040204" pitchFamily="34" charset="-128"/>
              </a:rPr>
              <a:t>グループの予定閲覧</a:t>
            </a: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任意のメンバー・施設の</a:t>
            </a: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予定を素早く確認</a:t>
            </a:r>
          </a:p>
        </p:txBody>
      </p:sp>
      <p:pic>
        <p:nvPicPr>
          <p:cNvPr id="10" name="Image 3" descr=" ">
            <a:extLst>
              <a:ext uri="{FF2B5EF4-FFF2-40B4-BE49-F238E27FC236}">
                <a16:creationId xmlns:a16="http://schemas.microsoft.com/office/drawing/2014/main" id="{D28F12CB-12A5-2083-E773-85AFD3775A21}"/>
              </a:ext>
            </a:extLst>
          </p:cNvPr>
          <p:cNvPicPr>
            <a:picLocks noChangeAspect="1"/>
          </p:cNvPicPr>
          <p:nvPr/>
        </p:nvPicPr>
        <p:blipFill>
          <a:blip r:embed="rId5"/>
          <a:stretch>
            <a:fillRect/>
          </a:stretch>
        </p:blipFill>
        <p:spPr>
          <a:xfrm>
            <a:off x="14911664" y="5118100"/>
            <a:ext cx="2629229" cy="1968500"/>
          </a:xfrm>
          <a:prstGeom prst="rect">
            <a:avLst/>
          </a:prstGeom>
        </p:spPr>
      </p:pic>
      <p:pic>
        <p:nvPicPr>
          <p:cNvPr id="11" name="Image 4" descr=" ">
            <a:extLst>
              <a:ext uri="{FF2B5EF4-FFF2-40B4-BE49-F238E27FC236}">
                <a16:creationId xmlns:a16="http://schemas.microsoft.com/office/drawing/2014/main" id="{483A8EA6-640E-7315-6049-0955411175D3}"/>
              </a:ext>
            </a:extLst>
          </p:cNvPr>
          <p:cNvPicPr>
            <a:picLocks noChangeAspect="1"/>
          </p:cNvPicPr>
          <p:nvPr/>
        </p:nvPicPr>
        <p:blipFill>
          <a:blip r:embed="rId7"/>
          <a:stretch>
            <a:fillRect/>
          </a:stretch>
        </p:blipFill>
        <p:spPr>
          <a:xfrm>
            <a:off x="15870634" y="5219700"/>
            <a:ext cx="711289" cy="711200"/>
          </a:xfrm>
          <a:prstGeom prst="rect">
            <a:avLst/>
          </a:prstGeom>
        </p:spPr>
      </p:pic>
      <p:sp>
        <p:nvSpPr>
          <p:cNvPr id="12" name="Text 5">
            <a:extLst>
              <a:ext uri="{FF2B5EF4-FFF2-40B4-BE49-F238E27FC236}">
                <a16:creationId xmlns:a16="http://schemas.microsoft.com/office/drawing/2014/main" id="{FEE57D89-5B9D-E2AF-AC52-4A43771DECD4}"/>
              </a:ext>
            </a:extLst>
          </p:cNvPr>
          <p:cNvSpPr/>
          <p:nvPr/>
        </p:nvSpPr>
        <p:spPr>
          <a:xfrm>
            <a:off x="14977289" y="60325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社外の日程調整</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メンバーの空き時間を</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共有するだけで完了</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13" name="Image 5" descr=" ">
            <a:extLst>
              <a:ext uri="{FF2B5EF4-FFF2-40B4-BE49-F238E27FC236}">
                <a16:creationId xmlns:a16="http://schemas.microsoft.com/office/drawing/2014/main" id="{D93BC699-48CC-9510-C463-A82827D9E341}"/>
              </a:ext>
            </a:extLst>
          </p:cNvPr>
          <p:cNvPicPr>
            <a:picLocks noChangeAspect="1"/>
          </p:cNvPicPr>
          <p:nvPr/>
        </p:nvPicPr>
        <p:blipFill>
          <a:blip r:embed="rId5"/>
          <a:stretch>
            <a:fillRect/>
          </a:stretch>
        </p:blipFill>
        <p:spPr>
          <a:xfrm>
            <a:off x="17591699" y="5118100"/>
            <a:ext cx="2629229" cy="1968500"/>
          </a:xfrm>
          <a:prstGeom prst="rect">
            <a:avLst/>
          </a:prstGeom>
        </p:spPr>
      </p:pic>
      <p:pic>
        <p:nvPicPr>
          <p:cNvPr id="14" name="Image 6" descr=" ">
            <a:extLst>
              <a:ext uri="{FF2B5EF4-FFF2-40B4-BE49-F238E27FC236}">
                <a16:creationId xmlns:a16="http://schemas.microsoft.com/office/drawing/2014/main" id="{4DAC7922-E869-D46C-4BF1-BFFD04E8A7F8}"/>
              </a:ext>
            </a:extLst>
          </p:cNvPr>
          <p:cNvPicPr>
            <a:picLocks noChangeAspect="1"/>
          </p:cNvPicPr>
          <p:nvPr/>
        </p:nvPicPr>
        <p:blipFill>
          <a:blip r:embed="rId8"/>
          <a:stretch>
            <a:fillRect/>
          </a:stretch>
        </p:blipFill>
        <p:spPr>
          <a:xfrm>
            <a:off x="18550669" y="5219700"/>
            <a:ext cx="711289" cy="711200"/>
          </a:xfrm>
          <a:prstGeom prst="rect">
            <a:avLst/>
          </a:prstGeom>
        </p:spPr>
      </p:pic>
      <p:sp>
        <p:nvSpPr>
          <p:cNvPr id="15" name="Text 6">
            <a:extLst>
              <a:ext uri="{FF2B5EF4-FFF2-40B4-BE49-F238E27FC236}">
                <a16:creationId xmlns:a16="http://schemas.microsoft.com/office/drawing/2014/main" id="{34E6FC0F-7A17-A884-093A-3B0CAD1683A9}"/>
              </a:ext>
            </a:extLst>
          </p:cNvPr>
          <p:cNvSpPr/>
          <p:nvPr/>
        </p:nvSpPr>
        <p:spPr>
          <a:xfrm>
            <a:off x="17657324" y="60325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施設予約</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施設を含む予定の</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ダブルブッキングなし</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16" name="Image 7" descr=" ">
            <a:extLst>
              <a:ext uri="{FF2B5EF4-FFF2-40B4-BE49-F238E27FC236}">
                <a16:creationId xmlns:a16="http://schemas.microsoft.com/office/drawing/2014/main" id="{7344FA7B-43F0-E12B-2F32-16772F9B4BCB}"/>
              </a:ext>
            </a:extLst>
          </p:cNvPr>
          <p:cNvPicPr>
            <a:picLocks noChangeAspect="1"/>
          </p:cNvPicPr>
          <p:nvPr/>
        </p:nvPicPr>
        <p:blipFill>
          <a:blip r:embed="rId5"/>
          <a:stretch>
            <a:fillRect/>
          </a:stretch>
        </p:blipFill>
        <p:spPr>
          <a:xfrm>
            <a:off x="20271734" y="5118100"/>
            <a:ext cx="2629229" cy="1968500"/>
          </a:xfrm>
          <a:prstGeom prst="rect">
            <a:avLst/>
          </a:prstGeom>
        </p:spPr>
      </p:pic>
      <p:pic>
        <p:nvPicPr>
          <p:cNvPr id="17" name="Image 8" descr=" ">
            <a:extLst>
              <a:ext uri="{FF2B5EF4-FFF2-40B4-BE49-F238E27FC236}">
                <a16:creationId xmlns:a16="http://schemas.microsoft.com/office/drawing/2014/main" id="{79861045-0B24-3C17-B3CA-9E42A1403AE7}"/>
              </a:ext>
            </a:extLst>
          </p:cNvPr>
          <p:cNvPicPr>
            <a:picLocks noChangeAspect="1"/>
          </p:cNvPicPr>
          <p:nvPr/>
        </p:nvPicPr>
        <p:blipFill>
          <a:blip r:embed="rId9"/>
          <a:stretch>
            <a:fillRect/>
          </a:stretch>
        </p:blipFill>
        <p:spPr>
          <a:xfrm>
            <a:off x="21230704" y="5219700"/>
            <a:ext cx="711289" cy="711200"/>
          </a:xfrm>
          <a:prstGeom prst="rect">
            <a:avLst/>
          </a:prstGeom>
        </p:spPr>
      </p:pic>
      <p:sp>
        <p:nvSpPr>
          <p:cNvPr id="18" name="Text 7">
            <a:extLst>
              <a:ext uri="{FF2B5EF4-FFF2-40B4-BE49-F238E27FC236}">
                <a16:creationId xmlns:a16="http://schemas.microsoft.com/office/drawing/2014/main" id="{3D112995-D6DC-392A-58AE-4393BC7C08D7}"/>
              </a:ext>
            </a:extLst>
          </p:cNvPr>
          <p:cNvSpPr/>
          <p:nvPr/>
        </p:nvSpPr>
        <p:spPr>
          <a:xfrm>
            <a:off x="20337359" y="60325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オンライン会議</a:t>
            </a:r>
            <a:endParaRPr lang="en-US" sz="2000" b="1" noProof="1">
              <a:solidFill>
                <a:srgbClr val="0B589F"/>
              </a:solidFill>
              <a:latin typeface="Meiryo" panose="020B0604030504040204" pitchFamily="34" charset="-128"/>
              <a:ea typeface="Meiryo" panose="020B0604030504040204" pitchFamily="34" charset="-128"/>
              <a:cs typeface="Calibri"/>
            </a:endParaRPr>
          </a:p>
          <a:p>
            <a:pPr algn="ctr">
              <a:lnSpc>
                <a:spcPts val="2400"/>
              </a:lnSpc>
            </a:pPr>
            <a:r>
              <a:rPr lang="en-US" sz="1600" noProof="1">
                <a:solidFill>
                  <a:srgbClr val="54575C"/>
                </a:solidFill>
                <a:latin typeface="Meiryo" panose="020B0604030504040204" pitchFamily="34" charset="-128"/>
                <a:ea typeface="Meiryo" panose="020B0604030504040204" pitchFamily="34" charset="-128"/>
              </a:rPr>
              <a:t>ワンクリックでオンライン</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会議のURLを自動発行</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19" name="Image 9" descr=" ">
            <a:extLst>
              <a:ext uri="{FF2B5EF4-FFF2-40B4-BE49-F238E27FC236}">
                <a16:creationId xmlns:a16="http://schemas.microsoft.com/office/drawing/2014/main" id="{AC003CD6-1D0F-5F8B-1FC2-067C21F367D1}"/>
              </a:ext>
            </a:extLst>
          </p:cNvPr>
          <p:cNvPicPr>
            <a:picLocks noChangeAspect="1"/>
          </p:cNvPicPr>
          <p:nvPr/>
        </p:nvPicPr>
        <p:blipFill>
          <a:blip r:embed="rId5"/>
          <a:stretch>
            <a:fillRect/>
          </a:stretch>
        </p:blipFill>
        <p:spPr>
          <a:xfrm>
            <a:off x="12231629" y="7137400"/>
            <a:ext cx="2629229" cy="1968500"/>
          </a:xfrm>
          <a:prstGeom prst="rect">
            <a:avLst/>
          </a:prstGeom>
        </p:spPr>
      </p:pic>
      <p:pic>
        <p:nvPicPr>
          <p:cNvPr id="20" name="Image 10" descr=" ">
            <a:extLst>
              <a:ext uri="{FF2B5EF4-FFF2-40B4-BE49-F238E27FC236}">
                <a16:creationId xmlns:a16="http://schemas.microsoft.com/office/drawing/2014/main" id="{BC174D87-5658-BF3D-4F7E-6CAC9CB13EA5}"/>
              </a:ext>
            </a:extLst>
          </p:cNvPr>
          <p:cNvPicPr>
            <a:picLocks noChangeAspect="1"/>
          </p:cNvPicPr>
          <p:nvPr/>
        </p:nvPicPr>
        <p:blipFill>
          <a:blip r:embed="rId10"/>
          <a:stretch>
            <a:fillRect/>
          </a:stretch>
        </p:blipFill>
        <p:spPr>
          <a:xfrm>
            <a:off x="13190599" y="7239000"/>
            <a:ext cx="711289" cy="711200"/>
          </a:xfrm>
          <a:prstGeom prst="rect">
            <a:avLst/>
          </a:prstGeom>
        </p:spPr>
      </p:pic>
      <p:sp>
        <p:nvSpPr>
          <p:cNvPr id="21" name="Text 8">
            <a:extLst>
              <a:ext uri="{FF2B5EF4-FFF2-40B4-BE49-F238E27FC236}">
                <a16:creationId xmlns:a16="http://schemas.microsoft.com/office/drawing/2014/main" id="{1DE05DC9-350B-EE7E-A9DC-A964FD6C4C97}"/>
              </a:ext>
            </a:extLst>
          </p:cNvPr>
          <p:cNvSpPr/>
          <p:nvPr/>
        </p:nvSpPr>
        <p:spPr>
          <a:xfrm>
            <a:off x="12297254" y="80518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kintone連携</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kintoneを活用した</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予定管理が可能</a:t>
            </a:r>
            <a:endParaRPr lang="en-US" sz="1600" noProof="1">
              <a:solidFill>
                <a:srgbClr val="54575C"/>
              </a:solidFill>
              <a:latin typeface="Meiryo" panose="020B0604030504040204" pitchFamily="34" charset="-128"/>
              <a:ea typeface="Meiryo" panose="020B0604030504040204" pitchFamily="34" charset="-128"/>
              <a:cs typeface="Calibri"/>
            </a:endParaRPr>
          </a:p>
        </p:txBody>
      </p:sp>
      <p:sp>
        <p:nvSpPr>
          <p:cNvPr id="22" name="Shape 9">
            <a:extLst>
              <a:ext uri="{FF2B5EF4-FFF2-40B4-BE49-F238E27FC236}">
                <a16:creationId xmlns:a16="http://schemas.microsoft.com/office/drawing/2014/main" id="{98C4CBA3-07AE-304A-A375-401C172A8DD4}"/>
              </a:ext>
            </a:extLst>
          </p:cNvPr>
          <p:cNvSpPr/>
          <p:nvPr/>
        </p:nvSpPr>
        <p:spPr>
          <a:xfrm>
            <a:off x="14911664" y="7137400"/>
            <a:ext cx="5309264" cy="1968500"/>
          </a:xfrm>
          <a:prstGeom prst="roundRect">
            <a:avLst>
              <a:gd name="adj" fmla="val 2787"/>
            </a:avLst>
          </a:prstGeom>
          <a:solidFill>
            <a:srgbClr val="EFF1F5">
              <a:alpha val="100000"/>
            </a:srgbClr>
          </a:solidFill>
          <a:ln/>
        </p:spPr>
        <p:txBody>
          <a:bodyPr/>
          <a:lstStyle/>
          <a:p>
            <a:endParaRPr lang="en-US" noProof="1"/>
          </a:p>
        </p:txBody>
      </p:sp>
      <p:sp>
        <p:nvSpPr>
          <p:cNvPr id="23" name="Text 10">
            <a:extLst>
              <a:ext uri="{FF2B5EF4-FFF2-40B4-BE49-F238E27FC236}">
                <a16:creationId xmlns:a16="http://schemas.microsoft.com/office/drawing/2014/main" id="{42A68D80-C8C1-268F-3EA2-AD68BB5BC341}"/>
              </a:ext>
            </a:extLst>
          </p:cNvPr>
          <p:cNvSpPr/>
          <p:nvPr/>
        </p:nvSpPr>
        <p:spPr>
          <a:xfrm>
            <a:off x="15413376" y="7639050"/>
            <a:ext cx="4432854" cy="1092200"/>
          </a:xfrm>
          <a:prstGeom prst="rect">
            <a:avLst/>
          </a:prstGeom>
          <a:noFill/>
          <a:ln/>
        </p:spPr>
        <p:txBody>
          <a:bodyPr wrap="square" lIns="0" tIns="0" rIns="0" bIns="0" rtlCol="0" anchor="t"/>
          <a:lstStyle/>
          <a:p>
            <a:pPr marL="0" indent="0" algn="l">
              <a:lnSpc>
                <a:spcPts val="3750"/>
              </a:lnSpc>
              <a:buNone/>
            </a:pPr>
            <a:r>
              <a:rPr lang="en-US" sz="2800" b="1" noProof="1">
                <a:solidFill>
                  <a:srgbClr val="81848C"/>
                </a:solidFill>
                <a:latin typeface="Meiryo" panose="020B0604030504040204" pitchFamily="34" charset="-128"/>
                <a:ea typeface="Meiryo" panose="020B0604030504040204" pitchFamily="34" charset="-128"/>
              </a:rPr>
              <a:t>トヨクモ スケジューラーで</a:t>
            </a:r>
          </a:p>
          <a:p>
            <a:pPr marL="0" indent="0" algn="l">
              <a:lnSpc>
                <a:spcPts val="3750"/>
              </a:lnSpc>
              <a:buNone/>
            </a:pPr>
            <a:r>
              <a:rPr lang="en-US" sz="2800" b="1" noProof="1">
                <a:solidFill>
                  <a:srgbClr val="81848C"/>
                </a:solidFill>
                <a:latin typeface="Meiryo" panose="020B0604030504040204" pitchFamily="34" charset="-128"/>
                <a:ea typeface="Meiryo" panose="020B0604030504040204" pitchFamily="34" charset="-128"/>
              </a:rPr>
              <a:t>できること</a:t>
            </a:r>
          </a:p>
        </p:txBody>
      </p:sp>
      <p:pic>
        <p:nvPicPr>
          <p:cNvPr id="24" name="Image 11" descr=" ">
            <a:extLst>
              <a:ext uri="{FF2B5EF4-FFF2-40B4-BE49-F238E27FC236}">
                <a16:creationId xmlns:a16="http://schemas.microsoft.com/office/drawing/2014/main" id="{6638815D-77D4-28A3-830D-D73A55BA25BF}"/>
              </a:ext>
            </a:extLst>
          </p:cNvPr>
          <p:cNvPicPr>
            <a:picLocks noChangeAspect="1"/>
          </p:cNvPicPr>
          <p:nvPr/>
        </p:nvPicPr>
        <p:blipFill>
          <a:blip r:embed="rId5"/>
          <a:stretch>
            <a:fillRect/>
          </a:stretch>
        </p:blipFill>
        <p:spPr>
          <a:xfrm>
            <a:off x="20271734" y="7137400"/>
            <a:ext cx="2629229" cy="1968500"/>
          </a:xfrm>
          <a:prstGeom prst="rect">
            <a:avLst/>
          </a:prstGeom>
        </p:spPr>
      </p:pic>
      <p:pic>
        <p:nvPicPr>
          <p:cNvPr id="25" name="Image 12" descr=" ">
            <a:extLst>
              <a:ext uri="{FF2B5EF4-FFF2-40B4-BE49-F238E27FC236}">
                <a16:creationId xmlns:a16="http://schemas.microsoft.com/office/drawing/2014/main" id="{257DB446-8CAF-DA01-658A-26F58C70BDCA}"/>
              </a:ext>
            </a:extLst>
          </p:cNvPr>
          <p:cNvPicPr>
            <a:picLocks noChangeAspect="1"/>
          </p:cNvPicPr>
          <p:nvPr/>
        </p:nvPicPr>
        <p:blipFill>
          <a:blip r:embed="rId11"/>
          <a:stretch>
            <a:fillRect/>
          </a:stretch>
        </p:blipFill>
        <p:spPr>
          <a:xfrm>
            <a:off x="21230704" y="7239000"/>
            <a:ext cx="711289" cy="711200"/>
          </a:xfrm>
          <a:prstGeom prst="rect">
            <a:avLst/>
          </a:prstGeom>
        </p:spPr>
      </p:pic>
      <p:sp>
        <p:nvSpPr>
          <p:cNvPr id="26" name="Text 11">
            <a:extLst>
              <a:ext uri="{FF2B5EF4-FFF2-40B4-BE49-F238E27FC236}">
                <a16:creationId xmlns:a16="http://schemas.microsoft.com/office/drawing/2014/main" id="{F1A7609B-CA1A-EB23-7410-651C827969B8}"/>
              </a:ext>
            </a:extLst>
          </p:cNvPr>
          <p:cNvSpPr/>
          <p:nvPr/>
        </p:nvSpPr>
        <p:spPr>
          <a:xfrm>
            <a:off x="20337359" y="80518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通知</a:t>
            </a: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予定の見逃しを防止する</a:t>
            </a: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通知でお知らせ</a:t>
            </a:r>
          </a:p>
        </p:txBody>
      </p:sp>
      <p:pic>
        <p:nvPicPr>
          <p:cNvPr id="27" name="Image 13" descr=" ">
            <a:extLst>
              <a:ext uri="{FF2B5EF4-FFF2-40B4-BE49-F238E27FC236}">
                <a16:creationId xmlns:a16="http://schemas.microsoft.com/office/drawing/2014/main" id="{996BCD33-2E03-2E81-6DDA-24341EB365DB}"/>
              </a:ext>
            </a:extLst>
          </p:cNvPr>
          <p:cNvPicPr>
            <a:picLocks noChangeAspect="1"/>
          </p:cNvPicPr>
          <p:nvPr/>
        </p:nvPicPr>
        <p:blipFill>
          <a:blip r:embed="rId5"/>
          <a:stretch>
            <a:fillRect/>
          </a:stretch>
        </p:blipFill>
        <p:spPr>
          <a:xfrm>
            <a:off x="12231629" y="9156700"/>
            <a:ext cx="2629229" cy="1968500"/>
          </a:xfrm>
          <a:prstGeom prst="rect">
            <a:avLst/>
          </a:prstGeom>
        </p:spPr>
      </p:pic>
      <p:pic>
        <p:nvPicPr>
          <p:cNvPr id="28" name="Image 14" descr=" ">
            <a:extLst>
              <a:ext uri="{FF2B5EF4-FFF2-40B4-BE49-F238E27FC236}">
                <a16:creationId xmlns:a16="http://schemas.microsoft.com/office/drawing/2014/main" id="{652325BD-07A8-D938-5AFA-1E9AB0542BBA}"/>
              </a:ext>
            </a:extLst>
          </p:cNvPr>
          <p:cNvPicPr>
            <a:picLocks noChangeAspect="1"/>
          </p:cNvPicPr>
          <p:nvPr/>
        </p:nvPicPr>
        <p:blipFill>
          <a:blip r:embed="rId12"/>
          <a:stretch>
            <a:fillRect/>
          </a:stretch>
        </p:blipFill>
        <p:spPr>
          <a:xfrm>
            <a:off x="13190599" y="9258300"/>
            <a:ext cx="711289" cy="711200"/>
          </a:xfrm>
          <a:prstGeom prst="rect">
            <a:avLst/>
          </a:prstGeom>
        </p:spPr>
      </p:pic>
      <p:sp>
        <p:nvSpPr>
          <p:cNvPr id="29" name="Text 12">
            <a:extLst>
              <a:ext uri="{FF2B5EF4-FFF2-40B4-BE49-F238E27FC236}">
                <a16:creationId xmlns:a16="http://schemas.microsoft.com/office/drawing/2014/main" id="{694D099B-95C6-8ECA-1AAF-F8C1544BCF37}"/>
              </a:ext>
            </a:extLst>
          </p:cNvPr>
          <p:cNvSpPr/>
          <p:nvPr/>
        </p:nvSpPr>
        <p:spPr>
          <a:xfrm>
            <a:off x="12297254" y="100711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コメント</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予定に関する</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コミュニケーションが可能</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30" name="Image 15" descr=" ">
            <a:extLst>
              <a:ext uri="{FF2B5EF4-FFF2-40B4-BE49-F238E27FC236}">
                <a16:creationId xmlns:a16="http://schemas.microsoft.com/office/drawing/2014/main" id="{4125F0EB-F1A7-4BB6-6B11-3EA1C31468F6}"/>
              </a:ext>
            </a:extLst>
          </p:cNvPr>
          <p:cNvPicPr>
            <a:picLocks noChangeAspect="1"/>
          </p:cNvPicPr>
          <p:nvPr/>
        </p:nvPicPr>
        <p:blipFill>
          <a:blip r:embed="rId5"/>
          <a:stretch>
            <a:fillRect/>
          </a:stretch>
        </p:blipFill>
        <p:spPr>
          <a:xfrm>
            <a:off x="14911664" y="9156700"/>
            <a:ext cx="2629229" cy="1968500"/>
          </a:xfrm>
          <a:prstGeom prst="rect">
            <a:avLst/>
          </a:prstGeom>
        </p:spPr>
      </p:pic>
      <p:pic>
        <p:nvPicPr>
          <p:cNvPr id="31" name="Image 16" descr=" ">
            <a:extLst>
              <a:ext uri="{FF2B5EF4-FFF2-40B4-BE49-F238E27FC236}">
                <a16:creationId xmlns:a16="http://schemas.microsoft.com/office/drawing/2014/main" id="{D45AEDCD-3485-EE9F-B66C-EEA94CF7AA86}"/>
              </a:ext>
            </a:extLst>
          </p:cNvPr>
          <p:cNvPicPr>
            <a:picLocks noChangeAspect="1"/>
          </p:cNvPicPr>
          <p:nvPr/>
        </p:nvPicPr>
        <p:blipFill>
          <a:blip r:embed="rId13"/>
          <a:stretch>
            <a:fillRect/>
          </a:stretch>
        </p:blipFill>
        <p:spPr>
          <a:xfrm>
            <a:off x="15870634" y="9258300"/>
            <a:ext cx="711289" cy="711200"/>
          </a:xfrm>
          <a:prstGeom prst="rect">
            <a:avLst/>
          </a:prstGeom>
        </p:spPr>
      </p:pic>
      <p:sp>
        <p:nvSpPr>
          <p:cNvPr id="32" name="Text 13">
            <a:extLst>
              <a:ext uri="{FF2B5EF4-FFF2-40B4-BE49-F238E27FC236}">
                <a16:creationId xmlns:a16="http://schemas.microsoft.com/office/drawing/2014/main" id="{5A629ACA-BC3D-88F2-1E1A-F0C284D69199}"/>
              </a:ext>
            </a:extLst>
          </p:cNvPr>
          <p:cNvSpPr/>
          <p:nvPr/>
        </p:nvSpPr>
        <p:spPr>
          <a:xfrm>
            <a:off x="14977289" y="100711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タスク</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期限付きタスクは</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カレンダーに表示</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33" name="Image 17" descr=" ">
            <a:extLst>
              <a:ext uri="{FF2B5EF4-FFF2-40B4-BE49-F238E27FC236}">
                <a16:creationId xmlns:a16="http://schemas.microsoft.com/office/drawing/2014/main" id="{57295BC9-D4BE-FB25-9B18-EFAE2F23BA0F}"/>
              </a:ext>
            </a:extLst>
          </p:cNvPr>
          <p:cNvPicPr>
            <a:picLocks noChangeAspect="1"/>
          </p:cNvPicPr>
          <p:nvPr/>
        </p:nvPicPr>
        <p:blipFill>
          <a:blip r:embed="rId5"/>
          <a:stretch>
            <a:fillRect/>
          </a:stretch>
        </p:blipFill>
        <p:spPr>
          <a:xfrm>
            <a:off x="17591699" y="9156700"/>
            <a:ext cx="2629229" cy="1968500"/>
          </a:xfrm>
          <a:prstGeom prst="rect">
            <a:avLst/>
          </a:prstGeom>
        </p:spPr>
      </p:pic>
      <p:pic>
        <p:nvPicPr>
          <p:cNvPr id="34" name="Image 18" descr=" ">
            <a:extLst>
              <a:ext uri="{FF2B5EF4-FFF2-40B4-BE49-F238E27FC236}">
                <a16:creationId xmlns:a16="http://schemas.microsoft.com/office/drawing/2014/main" id="{50F06012-45BD-EA8A-D26F-D24BBBFC3C9E}"/>
              </a:ext>
            </a:extLst>
          </p:cNvPr>
          <p:cNvPicPr>
            <a:picLocks noChangeAspect="1"/>
          </p:cNvPicPr>
          <p:nvPr/>
        </p:nvPicPr>
        <p:blipFill>
          <a:blip r:embed="rId14"/>
          <a:stretch>
            <a:fillRect/>
          </a:stretch>
        </p:blipFill>
        <p:spPr>
          <a:xfrm>
            <a:off x="18550669" y="9258300"/>
            <a:ext cx="711289" cy="711200"/>
          </a:xfrm>
          <a:prstGeom prst="rect">
            <a:avLst/>
          </a:prstGeom>
        </p:spPr>
      </p:pic>
      <p:sp>
        <p:nvSpPr>
          <p:cNvPr id="35" name="Text 14">
            <a:extLst>
              <a:ext uri="{FF2B5EF4-FFF2-40B4-BE49-F238E27FC236}">
                <a16:creationId xmlns:a16="http://schemas.microsoft.com/office/drawing/2014/main" id="{65D70A63-76A5-8E00-D1F5-28A2C101E757}"/>
              </a:ext>
            </a:extLst>
          </p:cNvPr>
          <p:cNvSpPr/>
          <p:nvPr/>
        </p:nvSpPr>
        <p:spPr>
          <a:xfrm>
            <a:off x="17657324" y="100711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日報</a:t>
            </a:r>
            <a:endParaRPr lang="en-US" sz="2000" b="1" noProof="1">
              <a:solidFill>
                <a:srgbClr val="0B589F"/>
              </a:solidFill>
              <a:latin typeface="Meiryo" panose="020B0604030504040204" pitchFamily="34" charset="-128"/>
              <a:ea typeface="Meiryo" panose="020B0604030504040204" pitchFamily="34" charset="-128"/>
              <a:cs typeface="Calibri"/>
            </a:endParaRPr>
          </a:p>
          <a:p>
            <a:pPr algn="ctr">
              <a:lnSpc>
                <a:spcPts val="2400"/>
              </a:lnSpc>
            </a:pPr>
            <a:r>
              <a:rPr lang="en-US" sz="1600" noProof="1">
                <a:solidFill>
                  <a:srgbClr val="54575C"/>
                </a:solidFill>
                <a:latin typeface="Meiryo" panose="020B0604030504040204" pitchFamily="34" charset="-128"/>
                <a:ea typeface="Meiryo" panose="020B0604030504040204" pitchFamily="34" charset="-128"/>
              </a:rPr>
              <a:t>予定とタスクを時系列に</a:t>
            </a: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並べた日報用テキスト</a:t>
            </a:r>
            <a:endParaRPr lang="en-US" sz="1600" noProof="1">
              <a:solidFill>
                <a:srgbClr val="54575C"/>
              </a:solidFill>
              <a:latin typeface="Meiryo" panose="020B0604030504040204" pitchFamily="34" charset="-128"/>
              <a:ea typeface="Meiryo" panose="020B0604030504040204" pitchFamily="34" charset="-128"/>
              <a:cs typeface="Calibri"/>
            </a:endParaRPr>
          </a:p>
        </p:txBody>
      </p:sp>
      <p:pic>
        <p:nvPicPr>
          <p:cNvPr id="36" name="Image 19" descr=" ">
            <a:extLst>
              <a:ext uri="{FF2B5EF4-FFF2-40B4-BE49-F238E27FC236}">
                <a16:creationId xmlns:a16="http://schemas.microsoft.com/office/drawing/2014/main" id="{C7D6D722-DCAF-BFAB-84B5-56B41AD6CCD1}"/>
              </a:ext>
            </a:extLst>
          </p:cNvPr>
          <p:cNvPicPr>
            <a:picLocks noChangeAspect="1"/>
          </p:cNvPicPr>
          <p:nvPr/>
        </p:nvPicPr>
        <p:blipFill>
          <a:blip r:embed="rId5"/>
          <a:stretch>
            <a:fillRect/>
          </a:stretch>
        </p:blipFill>
        <p:spPr>
          <a:xfrm>
            <a:off x="20271734" y="9156700"/>
            <a:ext cx="2629229" cy="1968500"/>
          </a:xfrm>
          <a:prstGeom prst="rect">
            <a:avLst/>
          </a:prstGeom>
        </p:spPr>
      </p:pic>
      <p:pic>
        <p:nvPicPr>
          <p:cNvPr id="37" name="Image 20" descr=" ">
            <a:extLst>
              <a:ext uri="{FF2B5EF4-FFF2-40B4-BE49-F238E27FC236}">
                <a16:creationId xmlns:a16="http://schemas.microsoft.com/office/drawing/2014/main" id="{A107038B-E377-34E0-D0E6-4D5362643265}"/>
              </a:ext>
            </a:extLst>
          </p:cNvPr>
          <p:cNvPicPr>
            <a:picLocks noChangeAspect="1"/>
          </p:cNvPicPr>
          <p:nvPr/>
        </p:nvPicPr>
        <p:blipFill>
          <a:blip r:embed="rId15"/>
          <a:stretch>
            <a:fillRect/>
          </a:stretch>
        </p:blipFill>
        <p:spPr>
          <a:xfrm>
            <a:off x="21230704" y="9258300"/>
            <a:ext cx="711289" cy="711200"/>
          </a:xfrm>
          <a:prstGeom prst="rect">
            <a:avLst/>
          </a:prstGeom>
        </p:spPr>
      </p:pic>
      <p:sp>
        <p:nvSpPr>
          <p:cNvPr id="38" name="Text 15">
            <a:extLst>
              <a:ext uri="{FF2B5EF4-FFF2-40B4-BE49-F238E27FC236}">
                <a16:creationId xmlns:a16="http://schemas.microsoft.com/office/drawing/2014/main" id="{73231643-F323-DD86-522A-A42273163680}"/>
              </a:ext>
            </a:extLst>
          </p:cNvPr>
          <p:cNvSpPr/>
          <p:nvPr/>
        </p:nvSpPr>
        <p:spPr>
          <a:xfrm>
            <a:off x="20337359" y="10071100"/>
            <a:ext cx="2497979" cy="1024467"/>
          </a:xfrm>
          <a:prstGeom prst="rect">
            <a:avLst/>
          </a:prstGeom>
          <a:noFill/>
          <a:ln/>
        </p:spPr>
        <p:txBody>
          <a:bodyPr wrap="square" lIns="0" tIns="0" rIns="0" bIns="0" rtlCol="0" anchor="t"/>
          <a:lstStyle/>
          <a:p>
            <a:pPr marL="0" indent="0" algn="ctr">
              <a:lnSpc>
                <a:spcPts val="2700"/>
              </a:lnSpc>
              <a:buNone/>
            </a:pPr>
            <a:r>
              <a:rPr lang="en-US" sz="2000" b="1" noProof="1">
                <a:solidFill>
                  <a:srgbClr val="0B589F"/>
                </a:solidFill>
                <a:latin typeface="Meiryo" panose="020B0604030504040204" pitchFamily="34" charset="-128"/>
                <a:ea typeface="Meiryo" panose="020B0604030504040204" pitchFamily="34" charset="-128"/>
              </a:rPr>
              <a:t>無料スマホアプリ</a:t>
            </a:r>
            <a:endParaRPr lang="en-US" sz="2000" b="1" noProof="1">
              <a:solidFill>
                <a:srgbClr val="0B589F"/>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外出先でもPC版と同じ</a:t>
            </a:r>
            <a:endParaRPr lang="en-US" sz="16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2400"/>
              </a:lnSpc>
              <a:buNone/>
            </a:pPr>
            <a:r>
              <a:rPr lang="en-US" sz="1600" noProof="1">
                <a:solidFill>
                  <a:srgbClr val="54575C"/>
                </a:solidFill>
                <a:latin typeface="Meiryo" panose="020B0604030504040204" pitchFamily="34" charset="-128"/>
                <a:ea typeface="Meiryo" panose="020B0604030504040204" pitchFamily="34" charset="-128"/>
              </a:rPr>
              <a:t>ように確認ができます</a:t>
            </a:r>
            <a:endParaRPr lang="en-US" sz="1600" noProof="1">
              <a:solidFill>
                <a:srgbClr val="54575C"/>
              </a:solidFill>
              <a:latin typeface="Meiryo" panose="020B0604030504040204" pitchFamily="34" charset="-128"/>
              <a:ea typeface="Meiryo" panose="020B0604030504040204" pitchFamily="34" charset="-128"/>
              <a:cs typeface="Calibri"/>
            </a:endParaRPr>
          </a:p>
        </p:txBody>
      </p:sp>
      <p:sp>
        <p:nvSpPr>
          <p:cNvPr id="39" name="Text 16">
            <a:extLst>
              <a:ext uri="{FF2B5EF4-FFF2-40B4-BE49-F238E27FC236}">
                <a16:creationId xmlns:a16="http://schemas.microsoft.com/office/drawing/2014/main" id="{56D2CB70-3531-A2FA-903D-F58EF5B0B2F2}"/>
              </a:ext>
            </a:extLst>
          </p:cNvPr>
          <p:cNvSpPr/>
          <p:nvPr/>
        </p:nvSpPr>
        <p:spPr>
          <a:xfrm>
            <a:off x="1399639" y="2730500"/>
            <a:ext cx="16910136" cy="1778000"/>
          </a:xfrm>
          <a:prstGeom prst="rect">
            <a:avLst/>
          </a:prstGeom>
          <a:noFill/>
          <a:ln/>
        </p:spPr>
        <p:txBody>
          <a:bodyPr wrap="square" lIns="0" tIns="0" rIns="0" bIns="0" rtlCol="0" anchor="t"/>
          <a:lstStyle/>
          <a:p>
            <a:pPr>
              <a:lnSpc>
                <a:spcPts val="4500"/>
              </a:lnSpc>
            </a:pPr>
            <a:r>
              <a:rPr lang="en-US" sz="3600" noProof="1">
                <a:solidFill>
                  <a:srgbClr val="81848C"/>
                </a:solidFill>
                <a:latin typeface="Meiryo" panose="020B0604030504040204" pitchFamily="34" charset="-128"/>
                <a:ea typeface="Meiryo" panose="020B0604030504040204" pitchFamily="34" charset="-128"/>
              </a:rPr>
              <a:t>ー ITの専門知識は不要 ー</a:t>
            </a:r>
          </a:p>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すぐに使い始められるグループスケジューラー</a:t>
            </a:r>
          </a:p>
        </p:txBody>
      </p:sp>
      <p:sp>
        <p:nvSpPr>
          <p:cNvPr id="40" name="Text 4">
            <a:extLst>
              <a:ext uri="{FF2B5EF4-FFF2-40B4-BE49-F238E27FC236}">
                <a16:creationId xmlns:a16="http://schemas.microsoft.com/office/drawing/2014/main" id="{38E636E4-2AB1-468A-49EE-4F71E23BB64E}"/>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42" name="Text 6">
            <a:extLst>
              <a:ext uri="{FF2B5EF4-FFF2-40B4-BE49-F238E27FC236}">
                <a16:creationId xmlns:a16="http://schemas.microsoft.com/office/drawing/2014/main" id="{73B58E41-0006-4724-E99C-92558C9A5DD2}"/>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10</a:t>
            </a:r>
            <a:endParaRPr lang="en-US" spc="-150" noProof="1">
              <a:latin typeface="Meiryo" panose="020B0604030504040204" pitchFamily="34" charset="-128"/>
              <a:ea typeface="Meiryo" panose="020B0604030504040204" pitchFamily="34" charset="-128"/>
            </a:endParaRPr>
          </a:p>
        </p:txBody>
      </p:sp>
      <p:sp>
        <p:nvSpPr>
          <p:cNvPr id="43" name="Shape 3">
            <a:extLst>
              <a:ext uri="{FF2B5EF4-FFF2-40B4-BE49-F238E27FC236}">
                <a16:creationId xmlns:a16="http://schemas.microsoft.com/office/drawing/2014/main" id="{D5319D5A-0B35-9D2C-DFCE-575997B9213D}"/>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44" name="Text 4">
            <a:extLst>
              <a:ext uri="{FF2B5EF4-FFF2-40B4-BE49-F238E27FC236}">
                <a16:creationId xmlns:a16="http://schemas.microsoft.com/office/drawing/2014/main" id="{3A3B00C8-11D6-6A50-94E0-C54C54CAFBC8}"/>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提案する理由②</a:t>
            </a:r>
          </a:p>
        </p:txBody>
      </p:sp>
      <p:sp>
        <p:nvSpPr>
          <p:cNvPr id="45" name="Text 5">
            <a:extLst>
              <a:ext uri="{FF2B5EF4-FFF2-40B4-BE49-F238E27FC236}">
                <a16:creationId xmlns:a16="http://schemas.microsoft.com/office/drawing/2014/main" id="{0C490D0B-099B-A523-0C8F-BA37D4C89F3D}"/>
              </a:ext>
            </a:extLst>
          </p:cNvPr>
          <p:cNvSpPr/>
          <p:nvPr/>
        </p:nvSpPr>
        <p:spPr>
          <a:xfrm>
            <a:off x="4007412" y="495968"/>
            <a:ext cx="16616648" cy="965200"/>
          </a:xfrm>
          <a:prstGeom prst="rect">
            <a:avLst/>
          </a:prstGeom>
          <a:noFill/>
          <a:ln/>
        </p:spPr>
        <p:txBody>
          <a:bodyPr wrap="square" lIns="0" tIns="0" rIns="0" bIns="0" rtlCol="0" anchor="t"/>
          <a:lstStyle/>
          <a:p>
            <a:r>
              <a:rPr lang="en-US" altLang="ja-JP" sz="4800" b="1" noProof="1">
                <a:latin typeface="Meiryo" panose="020B0604030504040204" pitchFamily="34" charset="-128"/>
                <a:ea typeface="Meiryo" panose="020B0604030504040204" pitchFamily="34" charset="-128"/>
              </a:rPr>
              <a:t>専門知識がなくてもすぐに使える「カンタンな操作」</a:t>
            </a:r>
          </a:p>
        </p:txBody>
      </p:sp>
    </p:spTree>
    <p:extLst>
      <p:ext uri="{BB962C8B-B14F-4D97-AF65-F5344CB8AC3E}">
        <p14:creationId xmlns:p14="http://schemas.microsoft.com/office/powerpoint/2010/main" val="136884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1E976883-DBDD-D200-6339-02EE8AA5998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21A953E-B1F2-F2C0-4960-29D1820DDF04}"/>
              </a:ext>
            </a:extLst>
          </p:cNvPr>
          <p:cNvSpPr/>
          <p:nvPr/>
        </p:nvSpPr>
        <p:spPr>
          <a:xfrm>
            <a:off x="1395867" y="4567222"/>
            <a:ext cx="8280277" cy="6418277"/>
          </a:xfrm>
          <a:prstGeom prst="rect">
            <a:avLst/>
          </a:prstGeom>
          <a:noFill/>
          <a:ln/>
        </p:spPr>
        <p:txBody>
          <a:bodyPr wrap="square" lIns="0" tIns="0" rIns="0" bIns="0" rtlCol="0" anchor="t"/>
          <a:lstStyle/>
          <a:p>
            <a:pPr>
              <a:lnSpc>
                <a:spcPct val="150000"/>
              </a:lnSpc>
            </a:pPr>
            <a:r>
              <a:rPr lang="en-US" sz="2200" spc="-150" noProof="1">
                <a:latin typeface="Meiryo" panose="020B0604030504040204" pitchFamily="34" charset="-128"/>
                <a:ea typeface="Meiryo" panose="020B0604030504040204" pitchFamily="34" charset="-128"/>
              </a:rPr>
              <a:t>ある日の午後、電話が鳴り響きました。重要顧客からの緊急の仕様変更の依頼です。しかし、肝心のた営業担当のYさんは今どこにいるのか分かりません。製造部のTさんは、急ぎ対応したいのですが...</a:t>
            </a:r>
          </a:p>
          <a:p>
            <a:pPr>
              <a:lnSpc>
                <a:spcPct val="150000"/>
              </a:lnSpc>
            </a:pPr>
            <a:r>
              <a:rPr lang="en-US" sz="2200" spc="-150" noProof="1">
                <a:latin typeface="Meiryo" panose="020B0604030504040204" pitchFamily="34" charset="-128"/>
                <a:ea typeface="Meiryo" panose="020B0604030504040204" pitchFamily="34" charset="-128"/>
              </a:rPr>
              <a:t>「営業は外出？いつ帰る？」みんなが互いの居場所を探し合うだけで時間が過ぎていきます。この「誰が何をしているか分からない」という非効率が対応を遅らせ、顧客からの信頼を失いかねないという大きな問題に直面しています。</a:t>
            </a:r>
          </a:p>
          <a:p>
            <a:pPr>
              <a:lnSpc>
                <a:spcPct val="150000"/>
              </a:lnSpc>
            </a:pPr>
            <a:endParaRPr lang="en-US" sz="2200" spc="-150" noProof="1">
              <a:latin typeface="Meiryo" panose="020B0604030504040204" pitchFamily="34" charset="-128"/>
              <a:ea typeface="Meiryo" panose="020B0604030504040204" pitchFamily="34" charset="-128"/>
            </a:endParaRPr>
          </a:p>
          <a:p>
            <a:pPr>
              <a:lnSpc>
                <a:spcPct val="150000"/>
              </a:lnSpc>
            </a:pPr>
            <a:r>
              <a:rPr lang="en-US" sz="2200" spc="-150" noProof="1">
                <a:latin typeface="Meiryo" panose="020B0604030504040204" pitchFamily="34" charset="-128"/>
                <a:ea typeface="Meiryo" panose="020B0604030504040204" pitchFamily="34" charset="-128"/>
              </a:rPr>
              <a:t>トヨクモ スケジューラーがあれば、違います。製造部のTさんはPCを開き、営業担当者の</a:t>
            </a:r>
            <a:r>
              <a:rPr lang="en-US" sz="2200" b="1" spc="-150" noProof="1">
                <a:solidFill>
                  <a:srgbClr val="0B589F"/>
                </a:solidFill>
                <a:latin typeface="Meiryo" panose="020B0604030504040204" pitchFamily="34" charset="-128"/>
                <a:ea typeface="Meiryo" panose="020B0604030504040204" pitchFamily="34" charset="-128"/>
              </a:rPr>
              <a:t>予定を瞬時に確認</a:t>
            </a:r>
            <a:r>
              <a:rPr lang="en-US" sz="2200" spc="-150" noProof="1">
                <a:latin typeface="Meiryo" panose="020B0604030504040204" pitchFamily="34" charset="-128"/>
                <a:ea typeface="Meiryo" panose="020B0604030504040204" pitchFamily="34" charset="-128"/>
              </a:rPr>
              <a:t>できます。「商談は15時終了、16時帰社予定」と分かれば、16時15分に</a:t>
            </a:r>
            <a:r>
              <a:rPr lang="en-US" sz="2200" b="1" spc="-150" noProof="1">
                <a:solidFill>
                  <a:srgbClr val="0B589F"/>
                </a:solidFill>
                <a:latin typeface="Meiryo" panose="020B0604030504040204" pitchFamily="34" charset="-128"/>
                <a:ea typeface="Meiryo" panose="020B0604030504040204" pitchFamily="34" charset="-128"/>
              </a:rPr>
              <a:t>すぐ対応会議を予約</a:t>
            </a:r>
            <a:r>
              <a:rPr lang="en-US" sz="2200" spc="-150" noProof="1">
                <a:latin typeface="Meiryo" panose="020B0604030504040204" pitchFamily="34" charset="-128"/>
                <a:ea typeface="Meiryo" panose="020B0604030504040204" pitchFamily="34" charset="-128"/>
              </a:rPr>
              <a:t>。探すムダをゼロにし、迅速な対応で顧客の信頼をしっかり維持。このDX化こそが、人手不足の現場で時間を有効的に活用する鍵です。</a:t>
            </a:r>
            <a:endParaRPr lang="en-US" sz="2200" spc="-150" noProof="1">
              <a:latin typeface="Meiryo" panose="020B0604030504040204" pitchFamily="34" charset="-128"/>
              <a:ea typeface="Meiryo" panose="020B0604030504040204" pitchFamily="34" charset="-128"/>
              <a:cs typeface="Calibri"/>
            </a:endParaRPr>
          </a:p>
        </p:txBody>
      </p:sp>
      <p:pic>
        <p:nvPicPr>
          <p:cNvPr id="3" name="Image 0" descr=" ">
            <a:extLst>
              <a:ext uri="{FF2B5EF4-FFF2-40B4-BE49-F238E27FC236}">
                <a16:creationId xmlns:a16="http://schemas.microsoft.com/office/drawing/2014/main" id="{388FEA45-15A6-6363-259A-3693725A2580}"/>
              </a:ext>
            </a:extLst>
          </p:cNvPr>
          <p:cNvPicPr>
            <a:picLocks noChangeAspect="1"/>
          </p:cNvPicPr>
          <p:nvPr/>
        </p:nvPicPr>
        <p:blipFill>
          <a:blip r:embed="rId4"/>
          <a:stretch>
            <a:fillRect/>
          </a:stretch>
        </p:blipFill>
        <p:spPr>
          <a:xfrm>
            <a:off x="1422578" y="11345543"/>
            <a:ext cx="7925791" cy="1371600"/>
          </a:xfrm>
          <a:prstGeom prst="rect">
            <a:avLst/>
          </a:prstGeom>
        </p:spPr>
      </p:pic>
      <p:sp>
        <p:nvSpPr>
          <p:cNvPr id="4" name="Text 1">
            <a:extLst>
              <a:ext uri="{FF2B5EF4-FFF2-40B4-BE49-F238E27FC236}">
                <a16:creationId xmlns:a16="http://schemas.microsoft.com/office/drawing/2014/main" id="{27E64DB4-A6AB-9760-2C5A-AB009EAA8FE5}"/>
              </a:ext>
            </a:extLst>
          </p:cNvPr>
          <p:cNvSpPr/>
          <p:nvPr/>
        </p:nvSpPr>
        <p:spPr>
          <a:xfrm>
            <a:off x="1727416" y="11840843"/>
            <a:ext cx="901813" cy="482600"/>
          </a:xfrm>
          <a:prstGeom prst="rect">
            <a:avLst/>
          </a:prstGeom>
          <a:noFill/>
          <a:ln/>
        </p:spPr>
        <p:txBody>
          <a:bodyPr wrap="square" lIns="0" tIns="0" rIns="0" bIns="0" rtlCol="0" anchor="t"/>
          <a:lstStyle/>
          <a:p>
            <a:pPr marL="0" indent="0" algn="l">
              <a:lnSpc>
                <a:spcPts val="3000"/>
              </a:lnSpc>
              <a:buNone/>
            </a:pPr>
            <a:r>
              <a:rPr lang="en-US" sz="2400" b="1" noProof="1">
                <a:solidFill>
                  <a:srgbClr val="0B589F"/>
                </a:solidFill>
                <a:latin typeface="Meiryo" panose="020B0604030504040204" pitchFamily="34" charset="-128"/>
                <a:ea typeface="Meiryo" panose="020B0604030504040204" pitchFamily="34" charset="-128"/>
              </a:rPr>
              <a:t>課題1</a:t>
            </a:r>
          </a:p>
        </p:txBody>
      </p:sp>
      <p:sp>
        <p:nvSpPr>
          <p:cNvPr id="5" name="Text 2">
            <a:extLst>
              <a:ext uri="{FF2B5EF4-FFF2-40B4-BE49-F238E27FC236}">
                <a16:creationId xmlns:a16="http://schemas.microsoft.com/office/drawing/2014/main" id="{FCCAD5DE-D503-A699-25D4-BF4EA1E9A081}"/>
              </a:ext>
            </a:extLst>
          </p:cNvPr>
          <p:cNvSpPr/>
          <p:nvPr/>
        </p:nvSpPr>
        <p:spPr>
          <a:xfrm>
            <a:off x="3078100" y="11650343"/>
            <a:ext cx="6007851" cy="863600"/>
          </a:xfrm>
          <a:prstGeom prst="rect">
            <a:avLst/>
          </a:prstGeom>
          <a:noFill/>
          <a:ln/>
        </p:spPr>
        <p:txBody>
          <a:bodyPr wrap="square" lIns="0" tIns="0" rIns="0" bIns="0" rtlCol="0" anchor="t"/>
          <a:lstStyle/>
          <a:p>
            <a:pPr>
              <a:lnSpc>
                <a:spcPts val="3000"/>
              </a:lnSpc>
            </a:pPr>
            <a:r>
              <a:rPr lang="en-US" sz="2400" noProof="1">
                <a:solidFill>
                  <a:srgbClr val="0B589F"/>
                </a:solidFill>
                <a:latin typeface="Meiryo" panose="020B0604030504040204" pitchFamily="34" charset="-128"/>
                <a:ea typeface="Meiryo" panose="020B0604030504040204" pitchFamily="34" charset="-128"/>
              </a:rPr>
              <a:t>誰が何をしてるか分からないために、</a:t>
            </a:r>
          </a:p>
          <a:p>
            <a:pPr marL="0" indent="0" algn="l">
              <a:lnSpc>
                <a:spcPts val="3000"/>
              </a:lnSpc>
              <a:buNone/>
            </a:pPr>
            <a:r>
              <a:rPr lang="en-US" sz="2400" noProof="1">
                <a:solidFill>
                  <a:srgbClr val="0B589F"/>
                </a:solidFill>
                <a:latin typeface="Meiryo" panose="020B0604030504040204" pitchFamily="34" charset="-128"/>
                <a:ea typeface="Meiryo" panose="020B0604030504040204" pitchFamily="34" charset="-128"/>
              </a:rPr>
              <a:t>仕事の予定が立てにくい。</a:t>
            </a:r>
          </a:p>
        </p:txBody>
      </p:sp>
      <p:sp>
        <p:nvSpPr>
          <p:cNvPr id="19" name="Shape 15">
            <a:extLst>
              <a:ext uri="{FF2B5EF4-FFF2-40B4-BE49-F238E27FC236}">
                <a16:creationId xmlns:a16="http://schemas.microsoft.com/office/drawing/2014/main" id="{FB2EF0AC-5006-0559-D67D-C96B8A238818}"/>
              </a:ext>
            </a:extLst>
          </p:cNvPr>
          <p:cNvSpPr/>
          <p:nvPr/>
        </p:nvSpPr>
        <p:spPr>
          <a:xfrm>
            <a:off x="10770946" y="5067300"/>
            <a:ext cx="12193524" cy="6794500"/>
          </a:xfrm>
          <a:prstGeom prst="rect">
            <a:avLst/>
          </a:prstGeom>
          <a:noFill/>
          <a:ln/>
        </p:spPr>
        <p:txBody>
          <a:bodyPr/>
          <a:lstStyle/>
          <a:p>
            <a:endParaRPr lang="en-US" noProof="1"/>
          </a:p>
        </p:txBody>
      </p:sp>
      <p:pic>
        <p:nvPicPr>
          <p:cNvPr id="20" name="Image 2" descr=" ">
            <a:extLst>
              <a:ext uri="{FF2B5EF4-FFF2-40B4-BE49-F238E27FC236}">
                <a16:creationId xmlns:a16="http://schemas.microsoft.com/office/drawing/2014/main" id="{82E75790-76C1-0370-47E5-70365D284F4B}"/>
              </a:ext>
            </a:extLst>
          </p:cNvPr>
          <p:cNvPicPr>
            <a:picLocks noChangeAspect="1"/>
          </p:cNvPicPr>
          <p:nvPr/>
        </p:nvPicPr>
        <p:blipFill>
          <a:blip r:embed="rId5"/>
          <a:stretch>
            <a:fillRect/>
          </a:stretch>
        </p:blipFill>
        <p:spPr>
          <a:xfrm>
            <a:off x="10770946" y="4567223"/>
            <a:ext cx="12193524" cy="6797040"/>
          </a:xfrm>
          <a:prstGeom prst="rect">
            <a:avLst/>
          </a:prstGeom>
        </p:spPr>
      </p:pic>
      <p:sp>
        <p:nvSpPr>
          <p:cNvPr id="21" name="Text 16">
            <a:extLst>
              <a:ext uri="{FF2B5EF4-FFF2-40B4-BE49-F238E27FC236}">
                <a16:creationId xmlns:a16="http://schemas.microsoft.com/office/drawing/2014/main" id="{AE28E169-B79E-4940-1099-0EBE6BAC436F}"/>
              </a:ext>
            </a:extLst>
          </p:cNvPr>
          <p:cNvSpPr/>
          <p:nvPr/>
        </p:nvSpPr>
        <p:spPr>
          <a:xfrm>
            <a:off x="1399639" y="2730500"/>
            <a:ext cx="16910136" cy="1778000"/>
          </a:xfrm>
          <a:prstGeom prst="rect">
            <a:avLst/>
          </a:prstGeom>
          <a:noFill/>
          <a:ln/>
        </p:spPr>
        <p:txBody>
          <a:bodyPr wrap="square" lIns="0" tIns="0" rIns="0" bIns="0" rtlCol="0" anchor="t"/>
          <a:lstStyle/>
          <a:p>
            <a:pPr>
              <a:lnSpc>
                <a:spcPts val="4500"/>
              </a:lnSpc>
            </a:pPr>
            <a:r>
              <a:rPr lang="en-US" sz="3600" noProof="1">
                <a:solidFill>
                  <a:srgbClr val="81848C"/>
                </a:solidFill>
                <a:latin typeface="Meiryo" panose="020B0604030504040204" pitchFamily="34" charset="-128"/>
                <a:ea typeface="Meiryo" panose="020B0604030504040204" pitchFamily="34" charset="-128"/>
              </a:rPr>
              <a:t>ー 直感的な操作性 ー</a:t>
            </a:r>
          </a:p>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社員の予定が、ひと目でわかる</a:t>
            </a:r>
          </a:p>
        </p:txBody>
      </p:sp>
      <p:sp>
        <p:nvSpPr>
          <p:cNvPr id="6" name="Text 4">
            <a:extLst>
              <a:ext uri="{FF2B5EF4-FFF2-40B4-BE49-F238E27FC236}">
                <a16:creationId xmlns:a16="http://schemas.microsoft.com/office/drawing/2014/main" id="{0B5F5CA3-D3F4-63E7-00E0-F34991BDFCD9}"/>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8" name="Text 6">
            <a:extLst>
              <a:ext uri="{FF2B5EF4-FFF2-40B4-BE49-F238E27FC236}">
                <a16:creationId xmlns:a16="http://schemas.microsoft.com/office/drawing/2014/main" id="{7873B2CE-330F-881F-D109-58A77CB0EAD2}"/>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11</a:t>
            </a:r>
            <a:endParaRPr lang="en-US" spc="-150" noProof="1">
              <a:latin typeface="Meiryo" panose="020B0604030504040204" pitchFamily="34" charset="-128"/>
              <a:ea typeface="Meiryo" panose="020B0604030504040204" pitchFamily="34" charset="-128"/>
            </a:endParaRPr>
          </a:p>
        </p:txBody>
      </p:sp>
      <p:sp>
        <p:nvSpPr>
          <p:cNvPr id="9" name="Shape 3">
            <a:extLst>
              <a:ext uri="{FF2B5EF4-FFF2-40B4-BE49-F238E27FC236}">
                <a16:creationId xmlns:a16="http://schemas.microsoft.com/office/drawing/2014/main" id="{13E9D961-394D-77CF-D479-3867B7E8DB1B}"/>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10" name="Text 4">
            <a:extLst>
              <a:ext uri="{FF2B5EF4-FFF2-40B4-BE49-F238E27FC236}">
                <a16:creationId xmlns:a16="http://schemas.microsoft.com/office/drawing/2014/main" id="{56B207E7-7777-2283-74DB-EBD3B7CC7264}"/>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提案する理由②</a:t>
            </a:r>
          </a:p>
        </p:txBody>
      </p:sp>
      <p:sp>
        <p:nvSpPr>
          <p:cNvPr id="11" name="Text 5">
            <a:extLst>
              <a:ext uri="{FF2B5EF4-FFF2-40B4-BE49-F238E27FC236}">
                <a16:creationId xmlns:a16="http://schemas.microsoft.com/office/drawing/2014/main" id="{92D8359B-E494-709C-5E62-8B2A0089BA33}"/>
              </a:ext>
            </a:extLst>
          </p:cNvPr>
          <p:cNvSpPr/>
          <p:nvPr/>
        </p:nvSpPr>
        <p:spPr>
          <a:xfrm>
            <a:off x="4007412" y="495968"/>
            <a:ext cx="16616648" cy="965200"/>
          </a:xfrm>
          <a:prstGeom prst="rect">
            <a:avLst/>
          </a:prstGeom>
          <a:noFill/>
          <a:ln/>
        </p:spPr>
        <p:txBody>
          <a:bodyPr wrap="square" lIns="0" tIns="0" rIns="0" bIns="0" rtlCol="0" anchor="t"/>
          <a:lstStyle/>
          <a:p>
            <a:r>
              <a:rPr lang="en-US" altLang="ja-JP" sz="4800" b="1" noProof="1">
                <a:latin typeface="Meiryo" panose="020B0604030504040204" pitchFamily="34" charset="-128"/>
                <a:ea typeface="Meiryo" panose="020B0604030504040204" pitchFamily="34" charset="-128"/>
              </a:rPr>
              <a:t>専門知識がなくてもすぐに使える「カンタンな操作」</a:t>
            </a:r>
          </a:p>
        </p:txBody>
      </p:sp>
    </p:spTree>
    <p:extLst>
      <p:ext uri="{BB962C8B-B14F-4D97-AF65-F5344CB8AC3E}">
        <p14:creationId xmlns:p14="http://schemas.microsoft.com/office/powerpoint/2010/main" val="398943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a:blip r:embed="rId3"/>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422578" y="4567225"/>
            <a:ext cx="8002000" cy="6575117"/>
          </a:xfrm>
          <a:prstGeom prst="rect">
            <a:avLst/>
          </a:prstGeom>
          <a:noFill/>
          <a:ln/>
        </p:spPr>
        <p:txBody>
          <a:bodyPr wrap="square" lIns="0" tIns="0" rIns="0" bIns="0" rtlCol="0" anchor="t"/>
          <a:lstStyle/>
          <a:p>
            <a:pPr marL="0" indent="0" algn="l">
              <a:lnSpc>
                <a:spcPct val="150000"/>
              </a:lnSpc>
              <a:buNone/>
            </a:pPr>
            <a:r>
              <a:rPr lang="en-US" sz="2200" spc="-150" noProof="1">
                <a:latin typeface="Meiryo" panose="020B0604030504040204" pitchFamily="34" charset="-128"/>
                <a:ea typeface="Meiryo" panose="020B0604030504040204" pitchFamily="34" charset="-128"/>
              </a:rPr>
              <a:t>営業担当のYさんは、午後の重要な新規開拓の商談に向け、社用車で出発する準備をしていました。商談先は公共交通機関では行きにくい少し離れた場所にあります。鍵を受け取ると、製造部のTさんが既に社用車に！</a:t>
            </a:r>
          </a:p>
          <a:p>
            <a:pPr marL="0" indent="0" algn="l">
              <a:lnSpc>
                <a:spcPct val="150000"/>
              </a:lnSpc>
              <a:buNone/>
            </a:pPr>
            <a:r>
              <a:rPr lang="en-US" sz="2200" noProof="1">
                <a:latin typeface="Meiryo" panose="020B0604030504040204" pitchFamily="34" charset="-128"/>
                <a:ea typeface="Meiryo" panose="020B0604030504040204" pitchFamily="34" charset="-128"/>
              </a:rPr>
              <a:t>口頭予約のダブルブッキングです。この利用の予約のあいまいさで、Yさんはタクシー探しに追われ、出発が大幅に遅延。この混乱と遅れが、商談機会を失う大きな課題です。</a:t>
            </a:r>
            <a:endParaRPr lang="en-US" sz="2200" spc="-150" noProof="1">
              <a:latin typeface="Meiryo" panose="020B0604030504040204" pitchFamily="34" charset="-128"/>
              <a:ea typeface="Meiryo" panose="020B0604030504040204" pitchFamily="34" charset="-128"/>
            </a:endParaRPr>
          </a:p>
          <a:p>
            <a:pPr marL="0" indent="0" algn="l">
              <a:lnSpc>
                <a:spcPct val="150000"/>
              </a:lnSpc>
              <a:buNone/>
            </a:pPr>
            <a:r>
              <a:rPr lang="en-US" sz="2200" spc="-150" noProof="1">
                <a:latin typeface="Meiryo" panose="020B0604030504040204" pitchFamily="34" charset="-128"/>
                <a:ea typeface="Meiryo" panose="020B0604030504040204" pitchFamily="34" charset="-128"/>
              </a:rPr>
              <a:t>トヨクモ スケジューラーを導入し、社用車を設備として登録するだけで、</a:t>
            </a:r>
            <a:r>
              <a:rPr lang="en-US" sz="2200" b="1" spc="-150" noProof="1">
                <a:solidFill>
                  <a:srgbClr val="0B589F"/>
                </a:solidFill>
                <a:latin typeface="Meiryo" panose="020B0604030504040204" pitchFamily="34" charset="-128"/>
                <a:ea typeface="Meiryo" panose="020B0604030504040204" pitchFamily="34" charset="-128"/>
              </a:rPr>
              <a:t>予約管理の準備は完了</a:t>
            </a:r>
            <a:r>
              <a:rPr lang="en-US" sz="2200" spc="-150" noProof="1">
                <a:latin typeface="Meiryo" panose="020B0604030504040204" pitchFamily="34" charset="-128"/>
                <a:ea typeface="Meiryo" panose="020B0604030504040204" pitchFamily="34" charset="-128"/>
              </a:rPr>
              <a:t>です。YさんとTさんは、スケジューラー上で社用車の空き時間を確認して、予約を先に登録するだけで、</a:t>
            </a:r>
            <a:r>
              <a:rPr lang="en-US" sz="2200" b="1" spc="-150" noProof="1">
                <a:solidFill>
                  <a:srgbClr val="0B589F"/>
                </a:solidFill>
                <a:latin typeface="Meiryo" panose="020B0604030504040204" pitchFamily="34" charset="-128"/>
                <a:ea typeface="Meiryo" panose="020B0604030504040204" pitchFamily="34" charset="-128"/>
              </a:rPr>
              <a:t>ダブルブッキングの不安は解消</a:t>
            </a:r>
            <a:r>
              <a:rPr lang="en-US" sz="2200" spc="-150" noProof="1">
                <a:latin typeface="Meiryo" panose="020B0604030504040204" pitchFamily="34" charset="-128"/>
                <a:ea typeface="Meiryo" panose="020B0604030504040204" pitchFamily="34" charset="-128"/>
              </a:rPr>
              <a:t>。結果、ムダな調整や遅延がなく、時間通りに商談先へ到着でき、貴重なビジネスチャンスを確実に守ることが可能です。</a:t>
            </a:r>
          </a:p>
        </p:txBody>
      </p:sp>
      <p:sp>
        <p:nvSpPr>
          <p:cNvPr id="19" name="Shape 15"/>
          <p:cNvSpPr/>
          <p:nvPr/>
        </p:nvSpPr>
        <p:spPr>
          <a:xfrm>
            <a:off x="10770946" y="5067300"/>
            <a:ext cx="12193524" cy="6794500"/>
          </a:xfrm>
          <a:prstGeom prst="rect">
            <a:avLst/>
          </a:prstGeom>
          <a:noFill/>
          <a:ln/>
        </p:spPr>
        <p:txBody>
          <a:bodyPr/>
          <a:lstStyle/>
          <a:p>
            <a:endParaRPr lang="en-US" noProof="1"/>
          </a:p>
        </p:txBody>
      </p:sp>
      <p:pic>
        <p:nvPicPr>
          <p:cNvPr id="20" name="Image 2" descr=" "/>
          <p:cNvPicPr>
            <a:picLocks noChangeAspect="1"/>
          </p:cNvPicPr>
          <p:nvPr/>
        </p:nvPicPr>
        <p:blipFill>
          <a:blip r:embed="rId4"/>
          <a:stretch>
            <a:fillRect/>
          </a:stretch>
        </p:blipFill>
        <p:spPr>
          <a:xfrm>
            <a:off x="10770946" y="4567226"/>
            <a:ext cx="12193524" cy="6797040"/>
          </a:xfrm>
          <a:prstGeom prst="rect">
            <a:avLst/>
          </a:prstGeom>
        </p:spPr>
      </p:pic>
      <p:sp>
        <p:nvSpPr>
          <p:cNvPr id="21" name="Text 16">
            <a:extLst>
              <a:ext uri="{FF2B5EF4-FFF2-40B4-BE49-F238E27FC236}">
                <a16:creationId xmlns:a16="http://schemas.microsoft.com/office/drawing/2014/main" id="{11466A41-B595-91B7-8E6B-2EA5EA81703B}"/>
              </a:ext>
            </a:extLst>
          </p:cNvPr>
          <p:cNvSpPr/>
          <p:nvPr/>
        </p:nvSpPr>
        <p:spPr>
          <a:xfrm>
            <a:off x="1399639" y="2730500"/>
            <a:ext cx="19943735" cy="1778000"/>
          </a:xfrm>
          <a:prstGeom prst="rect">
            <a:avLst/>
          </a:prstGeom>
          <a:noFill/>
          <a:ln/>
        </p:spPr>
        <p:txBody>
          <a:bodyPr wrap="square" lIns="0" tIns="0" rIns="0" bIns="0" rtlCol="0" anchor="t"/>
          <a:lstStyle/>
          <a:p>
            <a:pPr>
              <a:lnSpc>
                <a:spcPts val="4500"/>
              </a:lnSpc>
            </a:pPr>
            <a:r>
              <a:rPr lang="en-US" sz="3600" noProof="1">
                <a:solidFill>
                  <a:srgbClr val="81848C"/>
                </a:solidFill>
                <a:latin typeface="Meiryo" panose="020B0604030504040204" pitchFamily="34" charset="-128"/>
                <a:ea typeface="Meiryo" panose="020B0604030504040204" pitchFamily="34" charset="-128"/>
              </a:rPr>
              <a:t>ー 効率的な予定管理 ー</a:t>
            </a:r>
          </a:p>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ダブルブッキングを防いで、ビジネスチャンスを逃さない</a:t>
            </a:r>
          </a:p>
        </p:txBody>
      </p:sp>
      <p:sp>
        <p:nvSpPr>
          <p:cNvPr id="6" name="Text 4">
            <a:extLst>
              <a:ext uri="{FF2B5EF4-FFF2-40B4-BE49-F238E27FC236}">
                <a16:creationId xmlns:a16="http://schemas.microsoft.com/office/drawing/2014/main" id="{84B7E0DD-6120-688F-2342-B934A1EEF12F}"/>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8" name="Text 6">
            <a:extLst>
              <a:ext uri="{FF2B5EF4-FFF2-40B4-BE49-F238E27FC236}">
                <a16:creationId xmlns:a16="http://schemas.microsoft.com/office/drawing/2014/main" id="{43E91897-E3C5-DAFB-80BE-8EC35A4D51F7}"/>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12</a:t>
            </a:r>
            <a:endParaRPr lang="en-US" spc="-150" noProof="1">
              <a:latin typeface="Meiryo" panose="020B0604030504040204" pitchFamily="34" charset="-128"/>
              <a:ea typeface="Meiryo" panose="020B0604030504040204" pitchFamily="34" charset="-128"/>
            </a:endParaRPr>
          </a:p>
        </p:txBody>
      </p:sp>
      <p:sp>
        <p:nvSpPr>
          <p:cNvPr id="9" name="Shape 3">
            <a:extLst>
              <a:ext uri="{FF2B5EF4-FFF2-40B4-BE49-F238E27FC236}">
                <a16:creationId xmlns:a16="http://schemas.microsoft.com/office/drawing/2014/main" id="{5DE03D0D-C00F-CCB1-3B27-534F1156FF4B}"/>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10" name="Text 4">
            <a:extLst>
              <a:ext uri="{FF2B5EF4-FFF2-40B4-BE49-F238E27FC236}">
                <a16:creationId xmlns:a16="http://schemas.microsoft.com/office/drawing/2014/main" id="{6195403D-649C-C87D-09F4-7B4C791801DF}"/>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提案する理由②</a:t>
            </a:r>
          </a:p>
        </p:txBody>
      </p:sp>
      <p:sp>
        <p:nvSpPr>
          <p:cNvPr id="11" name="Text 5">
            <a:extLst>
              <a:ext uri="{FF2B5EF4-FFF2-40B4-BE49-F238E27FC236}">
                <a16:creationId xmlns:a16="http://schemas.microsoft.com/office/drawing/2014/main" id="{EBEB8DF4-0D70-4EF5-AD97-165BDFB1CE69}"/>
              </a:ext>
            </a:extLst>
          </p:cNvPr>
          <p:cNvSpPr/>
          <p:nvPr/>
        </p:nvSpPr>
        <p:spPr>
          <a:xfrm>
            <a:off x="4007412" y="495968"/>
            <a:ext cx="16616648" cy="965200"/>
          </a:xfrm>
          <a:prstGeom prst="rect">
            <a:avLst/>
          </a:prstGeom>
          <a:noFill/>
          <a:ln/>
        </p:spPr>
        <p:txBody>
          <a:bodyPr wrap="square" lIns="0" tIns="0" rIns="0" bIns="0" rtlCol="0" anchor="t"/>
          <a:lstStyle/>
          <a:p>
            <a:r>
              <a:rPr lang="en-US" altLang="ja-JP" sz="4800" b="1" noProof="1">
                <a:latin typeface="Meiryo" panose="020B0604030504040204" pitchFamily="34" charset="-128"/>
                <a:ea typeface="Meiryo" panose="020B0604030504040204" pitchFamily="34" charset="-128"/>
              </a:rPr>
              <a:t>専門知識がなくてもすぐに使える「カンタンな操作」</a:t>
            </a:r>
          </a:p>
        </p:txBody>
      </p:sp>
      <p:pic>
        <p:nvPicPr>
          <p:cNvPr id="22" name="Image 0" descr=" ">
            <a:extLst>
              <a:ext uri="{FF2B5EF4-FFF2-40B4-BE49-F238E27FC236}">
                <a16:creationId xmlns:a16="http://schemas.microsoft.com/office/drawing/2014/main" id="{22DDA489-3463-0DE1-9823-A30D659B8EF2}"/>
              </a:ext>
            </a:extLst>
          </p:cNvPr>
          <p:cNvPicPr>
            <a:picLocks noChangeAspect="1"/>
          </p:cNvPicPr>
          <p:nvPr/>
        </p:nvPicPr>
        <p:blipFill>
          <a:blip r:embed="rId5"/>
          <a:stretch>
            <a:fillRect/>
          </a:stretch>
        </p:blipFill>
        <p:spPr>
          <a:xfrm>
            <a:off x="1422578" y="11345543"/>
            <a:ext cx="7925791" cy="1371600"/>
          </a:xfrm>
          <a:prstGeom prst="rect">
            <a:avLst/>
          </a:prstGeom>
        </p:spPr>
      </p:pic>
      <p:sp>
        <p:nvSpPr>
          <p:cNvPr id="23" name="Text 1">
            <a:extLst>
              <a:ext uri="{FF2B5EF4-FFF2-40B4-BE49-F238E27FC236}">
                <a16:creationId xmlns:a16="http://schemas.microsoft.com/office/drawing/2014/main" id="{EFC461C3-63A0-B7D3-B3C7-BB021610E1FE}"/>
              </a:ext>
            </a:extLst>
          </p:cNvPr>
          <p:cNvSpPr/>
          <p:nvPr/>
        </p:nvSpPr>
        <p:spPr>
          <a:xfrm>
            <a:off x="1727416" y="11840843"/>
            <a:ext cx="901813" cy="482600"/>
          </a:xfrm>
          <a:prstGeom prst="rect">
            <a:avLst/>
          </a:prstGeom>
          <a:noFill/>
          <a:ln/>
        </p:spPr>
        <p:txBody>
          <a:bodyPr wrap="square" lIns="0" tIns="0" rIns="0" bIns="0" rtlCol="0" anchor="t"/>
          <a:lstStyle/>
          <a:p>
            <a:pPr marL="0" indent="0" algn="l">
              <a:lnSpc>
                <a:spcPts val="3000"/>
              </a:lnSpc>
              <a:buNone/>
            </a:pPr>
            <a:r>
              <a:rPr lang="en-US" sz="2400" b="1" noProof="1">
                <a:solidFill>
                  <a:srgbClr val="0B589F"/>
                </a:solidFill>
                <a:latin typeface="Meiryo" panose="020B0604030504040204" pitchFamily="34" charset="-128"/>
                <a:ea typeface="Meiryo" panose="020B0604030504040204" pitchFamily="34" charset="-128"/>
              </a:rPr>
              <a:t>課題2</a:t>
            </a:r>
          </a:p>
        </p:txBody>
      </p:sp>
      <p:sp>
        <p:nvSpPr>
          <p:cNvPr id="24" name="Text 2">
            <a:extLst>
              <a:ext uri="{FF2B5EF4-FFF2-40B4-BE49-F238E27FC236}">
                <a16:creationId xmlns:a16="http://schemas.microsoft.com/office/drawing/2014/main" id="{A6101077-094D-0F16-1D62-A36F11B9A60F}"/>
              </a:ext>
            </a:extLst>
          </p:cNvPr>
          <p:cNvSpPr/>
          <p:nvPr/>
        </p:nvSpPr>
        <p:spPr>
          <a:xfrm>
            <a:off x="3078100" y="11650343"/>
            <a:ext cx="6007851" cy="863600"/>
          </a:xfrm>
          <a:prstGeom prst="rect">
            <a:avLst/>
          </a:prstGeom>
          <a:noFill/>
          <a:ln/>
        </p:spPr>
        <p:txBody>
          <a:bodyPr wrap="square" lIns="0" tIns="0" rIns="0" bIns="0" rtlCol="0" anchor="t"/>
          <a:lstStyle/>
          <a:p>
            <a:pPr>
              <a:lnSpc>
                <a:spcPts val="3000"/>
              </a:lnSpc>
            </a:pPr>
            <a:r>
              <a:rPr lang="en-US" altLang="ja-JP" sz="2400" noProof="1">
                <a:solidFill>
                  <a:srgbClr val="0B589F"/>
                </a:solidFill>
                <a:latin typeface="Meiryo" panose="020B0604030504040204" pitchFamily="34" charset="-128"/>
                <a:ea typeface="Meiryo" panose="020B0604030504040204" pitchFamily="34" charset="-128"/>
              </a:rPr>
              <a:t>会議室や設備の予約があいまいで、</a:t>
            </a:r>
          </a:p>
          <a:p>
            <a:pPr>
              <a:lnSpc>
                <a:spcPts val="3000"/>
              </a:lnSpc>
            </a:pPr>
            <a:r>
              <a:rPr lang="en-US" altLang="ja-JP" sz="2400" noProof="1">
                <a:solidFill>
                  <a:srgbClr val="0B589F"/>
                </a:solidFill>
                <a:latin typeface="Meiryo" panose="020B0604030504040204" pitchFamily="34" charset="-128"/>
                <a:ea typeface="Meiryo" panose="020B0604030504040204" pitchFamily="34" charset="-128"/>
              </a:rPr>
              <a:t>ダブルブッキングが起きてしまう。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a:blip r:embed="rId3"/>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406189" y="4552948"/>
            <a:ext cx="8359857" cy="5531520"/>
          </a:xfrm>
          <a:prstGeom prst="rect">
            <a:avLst/>
          </a:prstGeom>
          <a:noFill/>
          <a:ln/>
        </p:spPr>
        <p:txBody>
          <a:bodyPr wrap="square" lIns="0" tIns="0" rIns="0" bIns="0" rtlCol="0" anchor="t"/>
          <a:lstStyle/>
          <a:p>
            <a:pPr marL="0" indent="0" algn="l">
              <a:lnSpc>
                <a:spcPct val="150000"/>
              </a:lnSpc>
              <a:buNone/>
            </a:pPr>
            <a:r>
              <a:rPr lang="en-US" sz="2200" spc="-150" noProof="1">
                <a:latin typeface="Meiryo" panose="020B0604030504040204" pitchFamily="34" charset="-128"/>
                <a:ea typeface="Meiryo" panose="020B0604030504040204" pitchFamily="34" charset="-128"/>
              </a:rPr>
              <a:t>営業担当のYさんは、新規商談に製造部のTさんと技術担当のSさんを含め先方との日程調整を進めていました。営業担当のYさんは、候補日を社内参加者に確認するも、三者三様で一度で決まりません。結局、社内・社外との間で確認メールが何度も往復。この煩雑さが商談のスタートを遅らせ、顧客に悪印象を与える大きな課題となっています。</a:t>
            </a:r>
          </a:p>
          <a:p>
            <a:pPr marL="0" indent="0" algn="l">
              <a:lnSpc>
                <a:spcPct val="150000"/>
              </a:lnSpc>
              <a:buNone/>
            </a:pPr>
            <a:r>
              <a:rPr lang="en-US" sz="2200" spc="-150" noProof="1">
                <a:latin typeface="Meiryo" panose="020B0604030504040204" pitchFamily="34" charset="-128"/>
                <a:ea typeface="Meiryo" panose="020B0604030504040204" pitchFamily="34" charset="-128"/>
              </a:rPr>
              <a:t> </a:t>
            </a:r>
          </a:p>
          <a:p>
            <a:pPr marL="0" indent="0" algn="l">
              <a:lnSpc>
                <a:spcPct val="150000"/>
              </a:lnSpc>
              <a:buNone/>
            </a:pPr>
            <a:r>
              <a:rPr lang="en-US" sz="2200" spc="-150" noProof="1">
                <a:latin typeface="Meiryo" panose="020B0604030504040204" pitchFamily="34" charset="-128"/>
                <a:ea typeface="Meiryo" panose="020B0604030504040204" pitchFamily="34" charset="-128"/>
              </a:rPr>
              <a:t>トヨクモ スケジューラーを導入すれば、Yさんは参加者や会議室の</a:t>
            </a:r>
            <a:r>
              <a:rPr lang="en-US" sz="2200" b="1" spc="-150" noProof="1">
                <a:solidFill>
                  <a:srgbClr val="0B589F"/>
                </a:solidFill>
                <a:latin typeface="Meiryo" panose="020B0604030504040204" pitchFamily="34" charset="-128"/>
                <a:ea typeface="Meiryo" panose="020B0604030504040204" pitchFamily="34" charset="-128"/>
              </a:rPr>
              <a:t>空き時間を瞬時に確認</a:t>
            </a:r>
            <a:r>
              <a:rPr lang="en-US" sz="2200" spc="-150" noProof="1">
                <a:latin typeface="Meiryo" panose="020B0604030504040204" pitchFamily="34" charset="-128"/>
                <a:ea typeface="Meiryo" panose="020B0604030504040204" pitchFamily="34" charset="-128"/>
              </a:rPr>
              <a:t>し、</a:t>
            </a:r>
            <a:r>
              <a:rPr lang="en-US" sz="2200" b="1" spc="-150" noProof="1">
                <a:solidFill>
                  <a:srgbClr val="0B589F"/>
                </a:solidFill>
                <a:latin typeface="Meiryo" panose="020B0604030504040204" pitchFamily="34" charset="-128"/>
                <a:ea typeface="Meiryo" panose="020B0604030504040204" pitchFamily="34" charset="-128"/>
              </a:rPr>
              <a:t>日程調整URLを先方に送るだけ</a:t>
            </a:r>
            <a:r>
              <a:rPr lang="en-US" sz="2200" spc="-150" noProof="1">
                <a:latin typeface="Meiryo" panose="020B0604030504040204" pitchFamily="34" charset="-128"/>
                <a:ea typeface="Meiryo" panose="020B0604030504040204" pitchFamily="34" charset="-128"/>
              </a:rPr>
              <a:t>で日程が確定します。これにより、メールの往復がほぼゼロに。無駄な時間を大幅に削減し、顧客を待たせない迅速な対応を実現。人手不足の中でもスピーディに商談を確定し、ビジネスの機会を確実に掴むことが可能です。</a:t>
            </a:r>
          </a:p>
        </p:txBody>
      </p:sp>
      <p:sp>
        <p:nvSpPr>
          <p:cNvPr id="19" name="Shape 15"/>
          <p:cNvSpPr/>
          <p:nvPr/>
        </p:nvSpPr>
        <p:spPr>
          <a:xfrm>
            <a:off x="10770946" y="5067300"/>
            <a:ext cx="12193524" cy="6794500"/>
          </a:xfrm>
          <a:prstGeom prst="rect">
            <a:avLst/>
          </a:prstGeom>
          <a:noFill/>
          <a:ln/>
        </p:spPr>
        <p:txBody>
          <a:bodyPr/>
          <a:lstStyle/>
          <a:p>
            <a:endParaRPr lang="en-US" noProof="1"/>
          </a:p>
        </p:txBody>
      </p:sp>
      <p:pic>
        <p:nvPicPr>
          <p:cNvPr id="20" name="Image 2" descr=" "/>
          <p:cNvPicPr>
            <a:picLocks noChangeAspect="1"/>
          </p:cNvPicPr>
          <p:nvPr/>
        </p:nvPicPr>
        <p:blipFill>
          <a:blip r:embed="rId4"/>
          <a:stretch>
            <a:fillRect/>
          </a:stretch>
        </p:blipFill>
        <p:spPr>
          <a:xfrm>
            <a:off x="10770946" y="4552948"/>
            <a:ext cx="12193524" cy="6858000"/>
          </a:xfrm>
          <a:prstGeom prst="rect">
            <a:avLst/>
          </a:prstGeom>
          <a:ln>
            <a:noFill/>
          </a:ln>
        </p:spPr>
      </p:pic>
      <p:sp>
        <p:nvSpPr>
          <p:cNvPr id="21" name="Text 16">
            <a:extLst>
              <a:ext uri="{FF2B5EF4-FFF2-40B4-BE49-F238E27FC236}">
                <a16:creationId xmlns:a16="http://schemas.microsoft.com/office/drawing/2014/main" id="{B0DAAAC8-4CBD-C382-2424-D30AE5FA7136}"/>
              </a:ext>
            </a:extLst>
          </p:cNvPr>
          <p:cNvSpPr/>
          <p:nvPr/>
        </p:nvSpPr>
        <p:spPr>
          <a:xfrm>
            <a:off x="1399639" y="2730500"/>
            <a:ext cx="19943735" cy="1778000"/>
          </a:xfrm>
          <a:prstGeom prst="rect">
            <a:avLst/>
          </a:prstGeom>
          <a:noFill/>
          <a:ln/>
        </p:spPr>
        <p:txBody>
          <a:bodyPr wrap="square" lIns="0" tIns="0" rIns="0" bIns="0" rtlCol="0" anchor="t"/>
          <a:lstStyle/>
          <a:p>
            <a:pPr>
              <a:lnSpc>
                <a:spcPts val="4500"/>
              </a:lnSpc>
            </a:pPr>
            <a:r>
              <a:rPr lang="en-US" sz="3600" noProof="1">
                <a:solidFill>
                  <a:srgbClr val="81848C"/>
                </a:solidFill>
                <a:latin typeface="Meiryo" panose="020B0604030504040204" pitchFamily="34" charset="-128"/>
                <a:ea typeface="Meiryo" panose="020B0604030504040204" pitchFamily="34" charset="-128"/>
              </a:rPr>
              <a:t>ー ワンクリックで日程調整 ー</a:t>
            </a:r>
          </a:p>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日程調整に何度もメールをやり取りする手間は不要です</a:t>
            </a:r>
          </a:p>
        </p:txBody>
      </p:sp>
      <p:sp>
        <p:nvSpPr>
          <p:cNvPr id="6" name="Text 4">
            <a:extLst>
              <a:ext uri="{FF2B5EF4-FFF2-40B4-BE49-F238E27FC236}">
                <a16:creationId xmlns:a16="http://schemas.microsoft.com/office/drawing/2014/main" id="{1D3E1E1A-DF25-7C42-DF92-FDD5C1A463FB}"/>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8" name="Text 6">
            <a:extLst>
              <a:ext uri="{FF2B5EF4-FFF2-40B4-BE49-F238E27FC236}">
                <a16:creationId xmlns:a16="http://schemas.microsoft.com/office/drawing/2014/main" id="{923B1648-7D02-D90A-8D3F-3DEFE1574B44}"/>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13</a:t>
            </a:r>
            <a:endParaRPr lang="en-US" spc="-150" noProof="1">
              <a:latin typeface="Meiryo" panose="020B0604030504040204" pitchFamily="34" charset="-128"/>
              <a:ea typeface="Meiryo" panose="020B0604030504040204" pitchFamily="34" charset="-128"/>
            </a:endParaRPr>
          </a:p>
        </p:txBody>
      </p:sp>
      <p:sp>
        <p:nvSpPr>
          <p:cNvPr id="9" name="Shape 3">
            <a:extLst>
              <a:ext uri="{FF2B5EF4-FFF2-40B4-BE49-F238E27FC236}">
                <a16:creationId xmlns:a16="http://schemas.microsoft.com/office/drawing/2014/main" id="{7C27203F-A25F-A1CE-DCF9-7012704B1888}"/>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10" name="Text 4">
            <a:extLst>
              <a:ext uri="{FF2B5EF4-FFF2-40B4-BE49-F238E27FC236}">
                <a16:creationId xmlns:a16="http://schemas.microsoft.com/office/drawing/2014/main" id="{E8B0FB2D-8F14-86EC-46E2-6AC9F4982ED9}"/>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提案する理由②</a:t>
            </a:r>
          </a:p>
        </p:txBody>
      </p:sp>
      <p:sp>
        <p:nvSpPr>
          <p:cNvPr id="11" name="Text 5">
            <a:extLst>
              <a:ext uri="{FF2B5EF4-FFF2-40B4-BE49-F238E27FC236}">
                <a16:creationId xmlns:a16="http://schemas.microsoft.com/office/drawing/2014/main" id="{3BB2E70E-6BA1-8461-13A8-1B12ED903889}"/>
              </a:ext>
            </a:extLst>
          </p:cNvPr>
          <p:cNvSpPr/>
          <p:nvPr/>
        </p:nvSpPr>
        <p:spPr>
          <a:xfrm>
            <a:off x="4007412" y="495968"/>
            <a:ext cx="16616648" cy="965200"/>
          </a:xfrm>
          <a:prstGeom prst="rect">
            <a:avLst/>
          </a:prstGeom>
          <a:noFill/>
          <a:ln/>
        </p:spPr>
        <p:txBody>
          <a:bodyPr wrap="square" lIns="0" tIns="0" rIns="0" bIns="0" rtlCol="0" anchor="t"/>
          <a:lstStyle/>
          <a:p>
            <a:r>
              <a:rPr lang="en-US" altLang="ja-JP" sz="4800" b="1" noProof="1">
                <a:latin typeface="Meiryo" panose="020B0604030504040204" pitchFamily="34" charset="-128"/>
                <a:ea typeface="Meiryo" panose="020B0604030504040204" pitchFamily="34" charset="-128"/>
              </a:rPr>
              <a:t>専門知識がなくてもすぐに使える「カンタンな操作」</a:t>
            </a:r>
          </a:p>
        </p:txBody>
      </p:sp>
      <p:pic>
        <p:nvPicPr>
          <p:cNvPr id="16" name="Image 0" descr=" ">
            <a:extLst>
              <a:ext uri="{FF2B5EF4-FFF2-40B4-BE49-F238E27FC236}">
                <a16:creationId xmlns:a16="http://schemas.microsoft.com/office/drawing/2014/main" id="{4909C1DE-0A7A-CC8B-336F-1BD27503BAA6}"/>
              </a:ext>
            </a:extLst>
          </p:cNvPr>
          <p:cNvPicPr>
            <a:picLocks noChangeAspect="1"/>
          </p:cNvPicPr>
          <p:nvPr/>
        </p:nvPicPr>
        <p:blipFill>
          <a:blip r:embed="rId5"/>
          <a:stretch>
            <a:fillRect/>
          </a:stretch>
        </p:blipFill>
        <p:spPr>
          <a:xfrm>
            <a:off x="1422578" y="11345543"/>
            <a:ext cx="7925791" cy="1371600"/>
          </a:xfrm>
          <a:prstGeom prst="rect">
            <a:avLst/>
          </a:prstGeom>
        </p:spPr>
      </p:pic>
      <p:sp>
        <p:nvSpPr>
          <p:cNvPr id="17" name="Text 1">
            <a:extLst>
              <a:ext uri="{FF2B5EF4-FFF2-40B4-BE49-F238E27FC236}">
                <a16:creationId xmlns:a16="http://schemas.microsoft.com/office/drawing/2014/main" id="{F298D529-EB9B-56C4-2FAD-86A3D636E45E}"/>
              </a:ext>
            </a:extLst>
          </p:cNvPr>
          <p:cNvSpPr/>
          <p:nvPr/>
        </p:nvSpPr>
        <p:spPr>
          <a:xfrm>
            <a:off x="1727416" y="11840843"/>
            <a:ext cx="901813" cy="482600"/>
          </a:xfrm>
          <a:prstGeom prst="rect">
            <a:avLst/>
          </a:prstGeom>
          <a:noFill/>
          <a:ln/>
        </p:spPr>
        <p:txBody>
          <a:bodyPr wrap="square" lIns="0" tIns="0" rIns="0" bIns="0" rtlCol="0" anchor="t"/>
          <a:lstStyle/>
          <a:p>
            <a:pPr marL="0" indent="0" algn="l">
              <a:lnSpc>
                <a:spcPts val="3000"/>
              </a:lnSpc>
              <a:buNone/>
            </a:pPr>
            <a:r>
              <a:rPr lang="en-US" sz="2400" b="1" noProof="1">
                <a:solidFill>
                  <a:srgbClr val="0B589F"/>
                </a:solidFill>
                <a:latin typeface="Meiryo" panose="020B0604030504040204" pitchFamily="34" charset="-128"/>
                <a:ea typeface="Meiryo" panose="020B0604030504040204" pitchFamily="34" charset="-128"/>
              </a:rPr>
              <a:t>課題3</a:t>
            </a:r>
          </a:p>
        </p:txBody>
      </p:sp>
      <p:sp>
        <p:nvSpPr>
          <p:cNvPr id="18" name="Text 2">
            <a:extLst>
              <a:ext uri="{FF2B5EF4-FFF2-40B4-BE49-F238E27FC236}">
                <a16:creationId xmlns:a16="http://schemas.microsoft.com/office/drawing/2014/main" id="{3FC0DFB8-69F8-BE21-51EF-B9788D7E6E82}"/>
              </a:ext>
            </a:extLst>
          </p:cNvPr>
          <p:cNvSpPr/>
          <p:nvPr/>
        </p:nvSpPr>
        <p:spPr>
          <a:xfrm>
            <a:off x="3078100" y="11650343"/>
            <a:ext cx="6007851" cy="863600"/>
          </a:xfrm>
          <a:prstGeom prst="rect">
            <a:avLst/>
          </a:prstGeom>
          <a:noFill/>
          <a:ln/>
        </p:spPr>
        <p:txBody>
          <a:bodyPr wrap="square" lIns="0" tIns="0" rIns="0" bIns="0" rtlCol="0" anchor="t"/>
          <a:lstStyle/>
          <a:p>
            <a:pPr>
              <a:lnSpc>
                <a:spcPts val="3000"/>
              </a:lnSpc>
            </a:pPr>
            <a:r>
              <a:rPr lang="en-US" altLang="ja-JP" sz="2400" noProof="1">
                <a:solidFill>
                  <a:srgbClr val="0B589F"/>
                </a:solidFill>
                <a:latin typeface="Meiryo" panose="020B0604030504040204" pitchFamily="34" charset="-128"/>
                <a:ea typeface="Meiryo" panose="020B0604030504040204" pitchFamily="34" charset="-128"/>
              </a:rPr>
              <a:t>取引先との日程調整で、何度もメールのやり取りをしなくてはいけない。</a:t>
            </a:r>
            <a:endParaRPr lang="en-US" altLang="ja-JP" sz="2400" noProof="1">
              <a:latin typeface="Meiryo" panose="020B0604030504040204" pitchFamily="34" charset="-128"/>
              <a:ea typeface="Meiryo" panose="020B0604030504040204" pitchFamily="34" charset="-128"/>
              <a:cs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DDDD5C9-EB24-F128-053F-BCE01205771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E2698C8-A415-1432-292E-D3CC633945EF}"/>
              </a:ext>
            </a:extLst>
          </p:cNvPr>
          <p:cNvSpPr/>
          <p:nvPr/>
        </p:nvSpPr>
        <p:spPr>
          <a:xfrm>
            <a:off x="1244756" y="5353050"/>
            <a:ext cx="2870559" cy="7239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提案する理由</a:t>
            </a:r>
          </a:p>
        </p:txBody>
      </p:sp>
      <p:sp>
        <p:nvSpPr>
          <p:cNvPr id="4" name="Shape 1">
            <a:extLst>
              <a:ext uri="{FF2B5EF4-FFF2-40B4-BE49-F238E27FC236}">
                <a16:creationId xmlns:a16="http://schemas.microsoft.com/office/drawing/2014/main" id="{DA2A93D1-267C-FEB1-F350-BFA01F912F26}"/>
              </a:ext>
            </a:extLst>
          </p:cNvPr>
          <p:cNvSpPr/>
          <p:nvPr/>
        </p:nvSpPr>
        <p:spPr>
          <a:xfrm>
            <a:off x="1587698" y="6330950"/>
            <a:ext cx="2032254" cy="2032000"/>
          </a:xfrm>
          <a:prstGeom prst="roundRect">
            <a:avLst>
              <a:gd name="adj" fmla="val 49950"/>
            </a:avLst>
          </a:prstGeom>
          <a:noFill/>
          <a:ln w="50800">
            <a:solidFill>
              <a:srgbClr val="0B589F"/>
            </a:solidFill>
            <a:prstDash val="solid"/>
          </a:ln>
        </p:spPr>
        <p:txBody>
          <a:bodyPr/>
          <a:lstStyle/>
          <a:p>
            <a:endParaRPr lang="en-US" noProof="1"/>
          </a:p>
        </p:txBody>
      </p:sp>
      <p:sp>
        <p:nvSpPr>
          <p:cNvPr id="5" name="Text 2">
            <a:extLst>
              <a:ext uri="{FF2B5EF4-FFF2-40B4-BE49-F238E27FC236}">
                <a16:creationId xmlns:a16="http://schemas.microsoft.com/office/drawing/2014/main" id="{6A32649E-BA28-87BC-FB4E-2F9F56DA1FD1}"/>
              </a:ext>
            </a:extLst>
          </p:cNvPr>
          <p:cNvSpPr/>
          <p:nvPr/>
        </p:nvSpPr>
        <p:spPr>
          <a:xfrm>
            <a:off x="1333667" y="6458293"/>
            <a:ext cx="2540318" cy="1676400"/>
          </a:xfrm>
          <a:prstGeom prst="rect">
            <a:avLst/>
          </a:prstGeom>
          <a:noFill/>
          <a:ln/>
        </p:spPr>
        <p:txBody>
          <a:bodyPr wrap="square" lIns="0" tIns="0" rIns="0" bIns="0" rtlCol="0" anchor="t"/>
          <a:lstStyle/>
          <a:p>
            <a:pPr marL="0" indent="0" algn="ctr">
              <a:lnSpc>
                <a:spcPts val="15000"/>
              </a:lnSpc>
              <a:buNone/>
            </a:pPr>
            <a:r>
              <a:rPr lang="en-US" sz="9600" b="1" noProof="1">
                <a:solidFill>
                  <a:srgbClr val="0B589F"/>
                </a:solidFill>
                <a:latin typeface="Meiryo" panose="020B0604030504040204" pitchFamily="34" charset="-128"/>
                <a:ea typeface="Meiryo" panose="020B0604030504040204" pitchFamily="34" charset="-128"/>
              </a:rPr>
              <a:t>3</a:t>
            </a:r>
            <a:endParaRPr lang="en-US" b="1" noProof="1">
              <a:latin typeface="Meiryo" panose="020B0604030504040204" pitchFamily="34" charset="-128"/>
              <a:ea typeface="Meiryo" panose="020B0604030504040204" pitchFamily="34" charset="-128"/>
            </a:endParaRPr>
          </a:p>
        </p:txBody>
      </p:sp>
      <p:sp>
        <p:nvSpPr>
          <p:cNvPr id="19" name="Text 1">
            <a:extLst>
              <a:ext uri="{FF2B5EF4-FFF2-40B4-BE49-F238E27FC236}">
                <a16:creationId xmlns:a16="http://schemas.microsoft.com/office/drawing/2014/main" id="{903ED7C7-848D-7EE2-849A-77648AA21A4B}"/>
              </a:ext>
            </a:extLst>
          </p:cNvPr>
          <p:cNvSpPr/>
          <p:nvPr/>
        </p:nvSpPr>
        <p:spPr>
          <a:xfrm>
            <a:off x="6223778" y="5707311"/>
            <a:ext cx="12667490" cy="893391"/>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cs typeface="Calibri"/>
              </a:rPr>
              <a:t>必要な機能に絞ってコストも抑えた</a:t>
            </a:r>
          </a:p>
        </p:txBody>
      </p:sp>
      <p:sp>
        <p:nvSpPr>
          <p:cNvPr id="20" name="Text 1">
            <a:extLst>
              <a:ext uri="{FF2B5EF4-FFF2-40B4-BE49-F238E27FC236}">
                <a16:creationId xmlns:a16="http://schemas.microsoft.com/office/drawing/2014/main" id="{474E5D1A-222E-5FEC-1DC5-7B5A12D59898}"/>
              </a:ext>
            </a:extLst>
          </p:cNvPr>
          <p:cNvSpPr/>
          <p:nvPr/>
        </p:nvSpPr>
        <p:spPr>
          <a:xfrm>
            <a:off x="5484702" y="6693876"/>
            <a:ext cx="15722737" cy="1756634"/>
          </a:xfrm>
          <a:prstGeom prst="rect">
            <a:avLst/>
          </a:prstGeom>
          <a:noFill/>
          <a:ln/>
        </p:spPr>
        <p:txBody>
          <a:bodyPr wrap="square" lIns="0" tIns="0" rIns="0" bIns="0" rtlCol="0" anchor="t"/>
          <a:lstStyle/>
          <a:p>
            <a:pPr marL="0" indent="0" algn="l">
              <a:buNone/>
            </a:pPr>
            <a:r>
              <a:rPr lang="en-US" sz="9600" b="1" noProof="1">
                <a:solidFill>
                  <a:srgbClr val="0B589F"/>
                </a:solidFill>
                <a:latin typeface="Meiryo" panose="020B0604030504040204" pitchFamily="34" charset="-128"/>
                <a:ea typeface="Meiryo" panose="020B0604030504040204" pitchFamily="34" charset="-128"/>
              </a:rPr>
              <a:t>「シンプルなサービス」</a:t>
            </a:r>
            <a:endParaRPr lang="en-US" b="1" noProof="1">
              <a:latin typeface="Meiryo" panose="020B0604030504040204" pitchFamily="34" charset="-128"/>
              <a:ea typeface="Meiryo" panose="020B0604030504040204" pitchFamily="34" charset="-128"/>
              <a:cs typeface="Calibri" panose="020F0502020204030204"/>
            </a:endParaRPr>
          </a:p>
        </p:txBody>
      </p:sp>
      <p:sp>
        <p:nvSpPr>
          <p:cNvPr id="2" name="Text 4">
            <a:extLst>
              <a:ext uri="{FF2B5EF4-FFF2-40B4-BE49-F238E27FC236}">
                <a16:creationId xmlns:a16="http://schemas.microsoft.com/office/drawing/2014/main" id="{3D511D6D-EAA9-F9B6-06A5-291FA8335FA9}"/>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6" name="Text 6">
            <a:extLst>
              <a:ext uri="{FF2B5EF4-FFF2-40B4-BE49-F238E27FC236}">
                <a16:creationId xmlns:a16="http://schemas.microsoft.com/office/drawing/2014/main" id="{C7EE99A4-5412-5D46-A757-626FCF503D04}"/>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14</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8441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a:blip r:embed="rId3"/>
          <a:stretch>
            <a:fillRect/>
          </a:stretch>
        </a:blipFill>
        <a:effectLst/>
      </p:bgPr>
    </p:bg>
    <p:spTree>
      <p:nvGrpSpPr>
        <p:cNvPr id="1" name=""/>
        <p:cNvGrpSpPr/>
        <p:nvPr/>
      </p:nvGrpSpPr>
      <p:grpSpPr>
        <a:xfrm>
          <a:off x="0" y="0"/>
          <a:ext cx="0" cy="0"/>
          <a:chOff x="0" y="0"/>
          <a:chExt cx="0" cy="0"/>
        </a:xfrm>
      </p:grpSpPr>
      <p:sp>
        <p:nvSpPr>
          <p:cNvPr id="9" name="Text 6"/>
          <p:cNvSpPr/>
          <p:nvPr/>
        </p:nvSpPr>
        <p:spPr>
          <a:xfrm>
            <a:off x="1418262" y="2781300"/>
            <a:ext cx="21548927"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利用中のシステムと連携すれば、よりスムーズに始められます</a:t>
            </a:r>
          </a:p>
        </p:txBody>
      </p:sp>
      <p:pic>
        <p:nvPicPr>
          <p:cNvPr id="17" name="Image 1" descr=" "/>
          <p:cNvPicPr>
            <a:picLocks noChangeAspect="1"/>
          </p:cNvPicPr>
          <p:nvPr/>
        </p:nvPicPr>
        <p:blipFill>
          <a:blip r:embed="rId4"/>
          <a:stretch>
            <a:fillRect/>
          </a:stretch>
        </p:blipFill>
        <p:spPr>
          <a:xfrm>
            <a:off x="1422578" y="4419600"/>
            <a:ext cx="5080635" cy="2832100"/>
          </a:xfrm>
          <a:prstGeom prst="rect">
            <a:avLst/>
          </a:prstGeom>
        </p:spPr>
      </p:pic>
      <p:sp>
        <p:nvSpPr>
          <p:cNvPr id="20" name="Shape 16"/>
          <p:cNvSpPr/>
          <p:nvPr/>
        </p:nvSpPr>
        <p:spPr>
          <a:xfrm>
            <a:off x="1422578" y="7658100"/>
            <a:ext cx="4369346" cy="406400"/>
          </a:xfrm>
          <a:prstGeom prst="roundRect">
            <a:avLst>
              <a:gd name="adj" fmla="val 13500"/>
            </a:avLst>
          </a:prstGeom>
          <a:noFill/>
          <a:ln w="12700">
            <a:solidFill>
              <a:srgbClr val="81848C"/>
            </a:solidFill>
            <a:prstDash val="solid"/>
          </a:ln>
        </p:spPr>
        <p:txBody>
          <a:bodyPr/>
          <a:lstStyle/>
          <a:p>
            <a:endParaRPr lang="en-US" noProof="1"/>
          </a:p>
        </p:txBody>
      </p:sp>
      <p:sp>
        <p:nvSpPr>
          <p:cNvPr id="21" name="Text 17"/>
          <p:cNvSpPr/>
          <p:nvPr/>
        </p:nvSpPr>
        <p:spPr>
          <a:xfrm>
            <a:off x="1611005" y="7723696"/>
            <a:ext cx="4030637"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cybozu.com/Google Workspaceと連携</a:t>
            </a:r>
            <a:endParaRPr lang="en-US" sz="1600" noProof="1">
              <a:latin typeface="Meiryo" panose="020B0604030504040204" pitchFamily="34" charset="-128"/>
              <a:ea typeface="Meiryo" panose="020B0604030504040204" pitchFamily="34" charset="-128"/>
            </a:endParaRPr>
          </a:p>
        </p:txBody>
      </p:sp>
      <p:sp>
        <p:nvSpPr>
          <p:cNvPr id="22" name="Text 18"/>
          <p:cNvSpPr/>
          <p:nvPr/>
        </p:nvSpPr>
        <p:spPr>
          <a:xfrm>
            <a:off x="1422578" y="81661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ユーザーや部署情報を</a:t>
            </a:r>
          </a:p>
          <a:p>
            <a:pPr marL="0" indent="0" algn="l">
              <a:lnSpc>
                <a:spcPts val="3750"/>
              </a:lnSpc>
              <a:buNone/>
            </a:pPr>
            <a:r>
              <a:rPr lang="en-US" sz="2800" b="1" noProof="1">
                <a:latin typeface="Meiryo" panose="020B0604030504040204" pitchFamily="34" charset="-128"/>
                <a:ea typeface="Meiryo" panose="020B0604030504040204" pitchFamily="34" charset="-128"/>
              </a:rPr>
              <a:t>すぐに登録できる</a:t>
            </a:r>
          </a:p>
        </p:txBody>
      </p:sp>
      <p:sp>
        <p:nvSpPr>
          <p:cNvPr id="23" name="Text 19"/>
          <p:cNvSpPr/>
          <p:nvPr/>
        </p:nvSpPr>
        <p:spPr>
          <a:xfrm>
            <a:off x="1422578" y="9334500"/>
            <a:ext cx="5156845" cy="3149600"/>
          </a:xfrm>
          <a:prstGeom prst="rect">
            <a:avLst/>
          </a:prstGeom>
          <a:noFill/>
          <a:ln/>
        </p:spPr>
        <p:txBody>
          <a:bodyPr wrap="square" lIns="0" tIns="0" rIns="0" bIns="0" rtlCol="0" anchor="t"/>
          <a:lstStyle/>
          <a:p>
            <a:pPr marL="0" indent="0" algn="l">
              <a:lnSpc>
                <a:spcPct val="150000"/>
              </a:lnSpc>
              <a:buNone/>
            </a:pPr>
            <a:r>
              <a:rPr lang="en-US" sz="2000" spc="-150" noProof="1">
                <a:latin typeface="Meiryo" panose="020B0604030504040204" pitchFamily="34" charset="-128"/>
                <a:ea typeface="Meiryo" panose="020B0604030504040204" pitchFamily="34" charset="-128"/>
              </a:rPr>
              <a:t>はじめに、予定を共有する社員を登録する必要があります。合わせて部署も登録しておくと、予定を見つけやすくなり便利です。手動での登録は多少の手間と時間がかかるため、 </a:t>
            </a:r>
            <a:r>
              <a:rPr lang="en-US" sz="2000" b="1" spc="-150" noProof="1">
                <a:solidFill>
                  <a:srgbClr val="0B589F"/>
                </a:solidFill>
                <a:latin typeface="Meiryo" panose="020B0604030504040204" pitchFamily="34" charset="-128"/>
                <a:ea typeface="Meiryo" panose="020B0604030504040204" pitchFamily="34" charset="-128"/>
              </a:rPr>
              <a:t>cybozu.com</a:t>
            </a:r>
            <a:r>
              <a:rPr lang="en-US" sz="2000" spc="-150" noProof="1">
                <a:latin typeface="Meiryo" panose="020B0604030504040204" pitchFamily="34" charset="-128"/>
                <a:ea typeface="Meiryo" panose="020B0604030504040204" pitchFamily="34" charset="-128"/>
              </a:rPr>
              <a:t>や</a:t>
            </a:r>
            <a:r>
              <a:rPr lang="en-US" sz="2000" b="1" spc="-150" noProof="1">
                <a:solidFill>
                  <a:srgbClr val="0B589F"/>
                </a:solidFill>
                <a:latin typeface="Meiryo" panose="020B0604030504040204" pitchFamily="34" charset="-128"/>
                <a:ea typeface="Meiryo" panose="020B0604030504040204" pitchFamily="34" charset="-128"/>
              </a:rPr>
              <a:t>Google Workspace</a:t>
            </a:r>
            <a:r>
              <a:rPr lang="en-US" sz="2000" spc="-150" noProof="1">
                <a:latin typeface="Meiryo" panose="020B0604030504040204" pitchFamily="34" charset="-128"/>
                <a:ea typeface="Meiryo" panose="020B0604030504040204" pitchFamily="34" charset="-128"/>
              </a:rPr>
              <a:t>をご利用の場合は、いずれかと連携することで</a:t>
            </a:r>
            <a:r>
              <a:rPr lang="en-US" sz="2000" b="1" spc="-150" noProof="1">
                <a:solidFill>
                  <a:srgbClr val="0B589F"/>
                </a:solidFill>
                <a:latin typeface="Meiryo" panose="020B0604030504040204" pitchFamily="34" charset="-128"/>
                <a:ea typeface="Meiryo" panose="020B0604030504040204" pitchFamily="34" charset="-128"/>
              </a:rPr>
              <a:t>手間なく登録が完了</a:t>
            </a:r>
            <a:r>
              <a:rPr lang="en-US" sz="2000" spc="-150" noProof="1">
                <a:latin typeface="Meiryo" panose="020B0604030504040204" pitchFamily="34" charset="-128"/>
                <a:ea typeface="Meiryo" panose="020B0604030504040204" pitchFamily="34" charset="-128"/>
              </a:rPr>
              <a:t>しすぐに利用開始できます。</a:t>
            </a:r>
            <a:endParaRPr lang="en-US" sz="2000" spc="-150" noProof="1">
              <a:latin typeface="Meiryo" panose="020B0604030504040204" pitchFamily="34" charset="-128"/>
              <a:ea typeface="Meiryo" panose="020B0604030504040204" pitchFamily="34" charset="-128"/>
              <a:cs typeface="Calibri"/>
            </a:endParaRPr>
          </a:p>
        </p:txBody>
      </p:sp>
      <p:pic>
        <p:nvPicPr>
          <p:cNvPr id="25" name="Image 2" descr=" "/>
          <p:cNvPicPr>
            <a:picLocks noChangeAspect="1"/>
          </p:cNvPicPr>
          <p:nvPr/>
        </p:nvPicPr>
        <p:blipFill>
          <a:blip r:embed="rId5"/>
          <a:stretch>
            <a:fillRect/>
          </a:stretch>
        </p:blipFill>
        <p:spPr>
          <a:xfrm>
            <a:off x="6909664" y="4419600"/>
            <a:ext cx="5080635" cy="2832100"/>
          </a:xfrm>
          <a:prstGeom prst="rect">
            <a:avLst/>
          </a:prstGeom>
        </p:spPr>
      </p:pic>
      <p:sp>
        <p:nvSpPr>
          <p:cNvPr id="28" name="Shape 23"/>
          <p:cNvSpPr/>
          <p:nvPr/>
        </p:nvSpPr>
        <p:spPr>
          <a:xfrm>
            <a:off x="6909664" y="7658100"/>
            <a:ext cx="4102613" cy="406400"/>
          </a:xfrm>
          <a:prstGeom prst="roundRect">
            <a:avLst>
              <a:gd name="adj" fmla="val 13500"/>
            </a:avLst>
          </a:prstGeom>
          <a:noFill/>
          <a:ln w="12700">
            <a:solidFill>
              <a:srgbClr val="81848C"/>
            </a:solidFill>
            <a:prstDash val="solid"/>
          </a:ln>
        </p:spPr>
        <p:txBody>
          <a:bodyPr/>
          <a:lstStyle/>
          <a:p>
            <a:endParaRPr lang="en-US" noProof="1"/>
          </a:p>
        </p:txBody>
      </p:sp>
      <p:sp>
        <p:nvSpPr>
          <p:cNvPr id="29" name="Text 24"/>
          <p:cNvSpPr/>
          <p:nvPr/>
        </p:nvSpPr>
        <p:spPr>
          <a:xfrm>
            <a:off x="7098091" y="7723696"/>
            <a:ext cx="3763904"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Googleカレンダー/Outlookなどの連携</a:t>
            </a:r>
            <a:endParaRPr lang="en-US" sz="1600" noProof="1">
              <a:solidFill>
                <a:srgbClr val="81848C"/>
              </a:solidFill>
              <a:latin typeface="Meiryo" panose="020B0604030504040204" pitchFamily="34" charset="-128"/>
              <a:ea typeface="Meiryo" panose="020B0604030504040204" pitchFamily="34" charset="-128"/>
              <a:cs typeface="Calibri"/>
            </a:endParaRPr>
          </a:p>
        </p:txBody>
      </p:sp>
      <p:sp>
        <p:nvSpPr>
          <p:cNvPr id="30" name="Text 25"/>
          <p:cNvSpPr/>
          <p:nvPr/>
        </p:nvSpPr>
        <p:spPr>
          <a:xfrm>
            <a:off x="6909664" y="81661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他サービスと連携して</a:t>
            </a:r>
          </a:p>
          <a:p>
            <a:pPr marL="0" indent="0" algn="l">
              <a:lnSpc>
                <a:spcPts val="3750"/>
              </a:lnSpc>
              <a:buNone/>
            </a:pPr>
            <a:r>
              <a:rPr lang="en-US" sz="2800" b="1" noProof="1">
                <a:latin typeface="Meiryo" panose="020B0604030504040204" pitchFamily="34" charset="-128"/>
                <a:ea typeface="Meiryo" panose="020B0604030504040204" pitchFamily="34" charset="-128"/>
              </a:rPr>
              <a:t>予定を取り込める</a:t>
            </a:r>
          </a:p>
        </p:txBody>
      </p:sp>
      <p:sp>
        <p:nvSpPr>
          <p:cNvPr id="31" name="Text 26"/>
          <p:cNvSpPr/>
          <p:nvPr/>
        </p:nvSpPr>
        <p:spPr>
          <a:xfrm>
            <a:off x="6909664" y="9260519"/>
            <a:ext cx="5082855" cy="3149599"/>
          </a:xfrm>
          <a:prstGeom prst="rect">
            <a:avLst/>
          </a:prstGeom>
          <a:noFill/>
          <a:ln/>
        </p:spPr>
        <p:txBody>
          <a:bodyPr wrap="square" lIns="0" tIns="0" rIns="0" bIns="0" rtlCol="0" anchor="t"/>
          <a:lstStyle/>
          <a:p>
            <a:pPr>
              <a:lnSpc>
                <a:spcPct val="150000"/>
              </a:lnSpc>
            </a:pPr>
            <a:r>
              <a:rPr lang="en-US" sz="2000" spc="-150" noProof="1">
                <a:latin typeface="Meiryo" panose="020B0604030504040204" pitchFamily="34" charset="-128"/>
                <a:ea typeface="Meiryo" panose="020B0604030504040204" pitchFamily="34" charset="-128"/>
              </a:rPr>
              <a:t>現在、他サービスを利用して、スケジュールを管理している方は、そのサービスから</a:t>
            </a:r>
            <a:r>
              <a:rPr lang="en-US" sz="2000" b="1" spc="-150" noProof="1">
                <a:solidFill>
                  <a:srgbClr val="0B589F"/>
                </a:solidFill>
                <a:latin typeface="Meiryo" panose="020B0604030504040204" pitchFamily="34" charset="-128"/>
                <a:ea typeface="Meiryo" panose="020B0604030504040204" pitchFamily="34" charset="-128"/>
              </a:rPr>
              <a:t>予定を取り込む</a:t>
            </a:r>
            <a:r>
              <a:rPr lang="en-US" sz="2000" spc="-150" noProof="1">
                <a:latin typeface="Meiryo" panose="020B0604030504040204" pitchFamily="34" charset="-128"/>
                <a:ea typeface="Meiryo" panose="020B0604030504040204" pitchFamily="34" charset="-128"/>
              </a:rPr>
              <a:t>ことで、すぐに「トヨクモ スケジューラー」を使い始められます。予定の取り込みは、</a:t>
            </a:r>
            <a:r>
              <a:rPr lang="en-US" sz="2000" b="1" spc="-150" noProof="1">
                <a:solidFill>
                  <a:srgbClr val="0B589F"/>
                </a:solidFill>
                <a:latin typeface="Meiryo" panose="020B0604030504040204" pitchFamily="34" charset="-128"/>
                <a:ea typeface="Meiryo" panose="020B0604030504040204" pitchFamily="34" charset="-128"/>
              </a:rPr>
              <a:t>Googleカレンダー</a:t>
            </a:r>
            <a:r>
              <a:rPr lang="en-US" sz="2000" spc="-150" noProof="1">
                <a:latin typeface="Meiryo" panose="020B0604030504040204" pitchFamily="34" charset="-128"/>
                <a:ea typeface="Meiryo" panose="020B0604030504040204" pitchFamily="34" charset="-128"/>
              </a:rPr>
              <a:t>もしくは</a:t>
            </a:r>
            <a:r>
              <a:rPr lang="en-US" sz="2000" b="1" spc="-150" noProof="1">
                <a:solidFill>
                  <a:srgbClr val="0B589F"/>
                </a:solidFill>
                <a:latin typeface="Meiryo" panose="020B0604030504040204" pitchFamily="34" charset="-128"/>
                <a:ea typeface="Meiryo" panose="020B0604030504040204" pitchFamily="34" charset="-128"/>
              </a:rPr>
              <a:t>Outlook</a:t>
            </a:r>
            <a:r>
              <a:rPr lang="en-US" sz="2000" spc="-150" noProof="1">
                <a:latin typeface="Meiryo" panose="020B0604030504040204" pitchFamily="34" charset="-128"/>
                <a:ea typeface="Meiryo" panose="020B0604030504040204" pitchFamily="34" charset="-128"/>
              </a:rPr>
              <a:t>との連携、</a:t>
            </a:r>
            <a:r>
              <a:rPr lang="en-US" sz="2000" b="1" spc="-150" noProof="1">
                <a:solidFill>
                  <a:srgbClr val="0B589F"/>
                </a:solidFill>
                <a:latin typeface="Meiryo" panose="020B0604030504040204" pitchFamily="34" charset="-128"/>
                <a:ea typeface="Meiryo" panose="020B0604030504040204" pitchFamily="34" charset="-128"/>
              </a:rPr>
              <a:t>iCalendar形式</a:t>
            </a:r>
            <a:r>
              <a:rPr lang="en-US" sz="2000" spc="-150" noProof="1">
                <a:latin typeface="Meiryo" panose="020B0604030504040204" pitchFamily="34" charset="-128"/>
                <a:ea typeface="Meiryo" panose="020B0604030504040204" pitchFamily="34" charset="-128"/>
              </a:rPr>
              <a:t>、</a:t>
            </a:r>
            <a:r>
              <a:rPr lang="en-US" sz="2000" b="1" spc="-150" noProof="1">
                <a:solidFill>
                  <a:srgbClr val="0B589F"/>
                </a:solidFill>
                <a:latin typeface="Meiryo" panose="020B0604030504040204" pitchFamily="34" charset="-128"/>
                <a:ea typeface="Meiryo" panose="020B0604030504040204" pitchFamily="34" charset="-128"/>
              </a:rPr>
              <a:t>CSV形式</a:t>
            </a:r>
            <a:r>
              <a:rPr lang="en-US" sz="2000" spc="-150" noProof="1">
                <a:latin typeface="Meiryo" panose="020B0604030504040204" pitchFamily="34" charset="-128"/>
                <a:ea typeface="Meiryo" panose="020B0604030504040204" pitchFamily="34" charset="-128"/>
              </a:rPr>
              <a:t>の読込みに対応しています。</a:t>
            </a:r>
            <a:endParaRPr lang="en-US" sz="2000" spc="-150" noProof="1">
              <a:latin typeface="Meiryo" panose="020B0604030504040204" pitchFamily="34" charset="-128"/>
              <a:ea typeface="Meiryo" panose="020B0604030504040204" pitchFamily="34" charset="-128"/>
              <a:cs typeface="Calibri"/>
            </a:endParaRPr>
          </a:p>
        </p:txBody>
      </p:sp>
      <p:pic>
        <p:nvPicPr>
          <p:cNvPr id="33" name="Image 3" descr=" "/>
          <p:cNvPicPr>
            <a:picLocks noChangeAspect="1"/>
          </p:cNvPicPr>
          <p:nvPr/>
        </p:nvPicPr>
        <p:blipFill>
          <a:blip r:embed="rId6"/>
          <a:stretch>
            <a:fillRect/>
          </a:stretch>
        </p:blipFill>
        <p:spPr>
          <a:xfrm>
            <a:off x="12396749" y="4419600"/>
            <a:ext cx="5080635" cy="2832100"/>
          </a:xfrm>
          <a:prstGeom prst="rect">
            <a:avLst/>
          </a:prstGeom>
        </p:spPr>
      </p:pic>
      <p:sp>
        <p:nvSpPr>
          <p:cNvPr id="36" name="Shape 30"/>
          <p:cNvSpPr/>
          <p:nvPr/>
        </p:nvSpPr>
        <p:spPr>
          <a:xfrm>
            <a:off x="12396749" y="7658100"/>
            <a:ext cx="3848581" cy="406400"/>
          </a:xfrm>
          <a:prstGeom prst="roundRect">
            <a:avLst>
              <a:gd name="adj" fmla="val 13500"/>
            </a:avLst>
          </a:prstGeom>
          <a:noFill/>
          <a:ln w="12700">
            <a:solidFill>
              <a:srgbClr val="81848C"/>
            </a:solidFill>
            <a:prstDash val="solid"/>
          </a:ln>
        </p:spPr>
        <p:txBody>
          <a:bodyPr/>
          <a:lstStyle/>
          <a:p>
            <a:endParaRPr lang="en-US" noProof="1"/>
          </a:p>
        </p:txBody>
      </p:sp>
      <p:sp>
        <p:nvSpPr>
          <p:cNvPr id="37" name="Text 31"/>
          <p:cNvSpPr/>
          <p:nvPr/>
        </p:nvSpPr>
        <p:spPr>
          <a:xfrm>
            <a:off x="12585177" y="7723696"/>
            <a:ext cx="3509872"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Google meet/teams/Zoomと連携</a:t>
            </a:r>
          </a:p>
        </p:txBody>
      </p:sp>
      <p:sp>
        <p:nvSpPr>
          <p:cNvPr id="38" name="Text 32"/>
          <p:cNvSpPr/>
          <p:nvPr/>
        </p:nvSpPr>
        <p:spPr>
          <a:xfrm>
            <a:off x="12396749" y="81661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オンライン会議のURLを</a:t>
            </a:r>
          </a:p>
          <a:p>
            <a:pPr marL="0" indent="0" algn="l">
              <a:lnSpc>
                <a:spcPts val="3750"/>
              </a:lnSpc>
              <a:buNone/>
            </a:pPr>
            <a:r>
              <a:rPr lang="en-US" sz="2800" b="1" noProof="1">
                <a:latin typeface="Meiryo" panose="020B0604030504040204" pitchFamily="34" charset="-128"/>
                <a:ea typeface="Meiryo" panose="020B0604030504040204" pitchFamily="34" charset="-128"/>
              </a:rPr>
              <a:t>自動発行できる</a:t>
            </a:r>
          </a:p>
        </p:txBody>
      </p:sp>
      <p:sp>
        <p:nvSpPr>
          <p:cNvPr id="39" name="Text 33"/>
          <p:cNvSpPr/>
          <p:nvPr/>
        </p:nvSpPr>
        <p:spPr>
          <a:xfrm>
            <a:off x="12396749" y="9260520"/>
            <a:ext cx="4949673" cy="3350580"/>
          </a:xfrm>
          <a:prstGeom prst="rect">
            <a:avLst/>
          </a:prstGeom>
          <a:noFill/>
          <a:ln/>
        </p:spPr>
        <p:txBody>
          <a:bodyPr wrap="square" lIns="0" tIns="0" rIns="0" bIns="0" rtlCol="0" anchor="t"/>
          <a:lstStyle/>
          <a:p>
            <a:pPr marL="0" indent="0" algn="l">
              <a:lnSpc>
                <a:spcPct val="150000"/>
              </a:lnSpc>
              <a:buNone/>
            </a:pPr>
            <a:r>
              <a:rPr lang="en-US" sz="2000" spc="-150" noProof="1">
                <a:latin typeface="Meiryo" panose="020B0604030504040204" pitchFamily="34" charset="-128"/>
                <a:ea typeface="Meiryo" panose="020B0604030504040204" pitchFamily="34" charset="-128"/>
              </a:rPr>
              <a:t>オンライン会議をする場合、URL発行が必要です。手動作成して相手に共有する場合、複数の会議があるとURLが混同し、手間と時間がかかります。そこで、</a:t>
            </a:r>
            <a:r>
              <a:rPr lang="en-US" sz="2000" b="1" spc="-150" noProof="1">
                <a:solidFill>
                  <a:srgbClr val="0B589F"/>
                </a:solidFill>
                <a:latin typeface="Meiryo" panose="020B0604030504040204" pitchFamily="34" charset="-128"/>
                <a:ea typeface="Meiryo" panose="020B0604030504040204" pitchFamily="34" charset="-128"/>
              </a:rPr>
              <a:t>Zoom</a:t>
            </a:r>
            <a:r>
              <a:rPr lang="en-US" sz="2000" spc="-150" noProof="1">
                <a:latin typeface="Meiryo" panose="020B0604030504040204" pitchFamily="34" charset="-128"/>
                <a:ea typeface="Meiryo" panose="020B0604030504040204" pitchFamily="34" charset="-128"/>
              </a:rPr>
              <a:t>、</a:t>
            </a:r>
            <a:r>
              <a:rPr lang="en-US" sz="2000" b="1" spc="-150" noProof="1">
                <a:solidFill>
                  <a:srgbClr val="0B589F"/>
                </a:solidFill>
                <a:latin typeface="Meiryo" panose="020B0604030504040204" pitchFamily="34" charset="-128"/>
                <a:ea typeface="Meiryo" panose="020B0604030504040204" pitchFamily="34" charset="-128"/>
              </a:rPr>
              <a:t>Google Meet</a:t>
            </a:r>
            <a:r>
              <a:rPr lang="en-US" sz="2000" spc="-150" noProof="1">
                <a:latin typeface="Meiryo" panose="020B0604030504040204" pitchFamily="34" charset="-128"/>
                <a:ea typeface="Meiryo" panose="020B0604030504040204" pitchFamily="34" charset="-128"/>
              </a:rPr>
              <a:t>、</a:t>
            </a:r>
            <a:r>
              <a:rPr lang="en-US" sz="2000" b="1" spc="-150" noProof="1">
                <a:solidFill>
                  <a:srgbClr val="0B589F"/>
                </a:solidFill>
                <a:latin typeface="Meiryo" panose="020B0604030504040204" pitchFamily="34" charset="-128"/>
                <a:ea typeface="Meiryo" panose="020B0604030504040204" pitchFamily="34" charset="-128"/>
              </a:rPr>
              <a:t>Teams</a:t>
            </a:r>
            <a:r>
              <a:rPr lang="en-US" sz="2000" spc="-150" noProof="1">
                <a:latin typeface="Meiryo" panose="020B0604030504040204" pitchFamily="34" charset="-128"/>
                <a:ea typeface="Meiryo" panose="020B0604030504040204" pitchFamily="34" charset="-128"/>
              </a:rPr>
              <a:t>のいずれかと連携することで、ワンクリックで</a:t>
            </a:r>
            <a:r>
              <a:rPr lang="en-US" sz="2000" b="1" spc="-150" noProof="1">
                <a:solidFill>
                  <a:srgbClr val="0B589F"/>
                </a:solidFill>
                <a:latin typeface="Meiryo" panose="020B0604030504040204" pitchFamily="34" charset="-128"/>
                <a:ea typeface="Meiryo" panose="020B0604030504040204" pitchFamily="34" charset="-128"/>
              </a:rPr>
              <a:t>URLを自動発行</a:t>
            </a:r>
            <a:r>
              <a:rPr lang="en-US" sz="2000" spc="-150" noProof="1">
                <a:latin typeface="Meiryo" panose="020B0604030504040204" pitchFamily="34" charset="-128"/>
                <a:ea typeface="Meiryo" panose="020B0604030504040204" pitchFamily="34" charset="-128"/>
              </a:rPr>
              <a:t>でき、混乱なく、すぐにオンライン会議を実施できます。</a:t>
            </a:r>
            <a:endParaRPr lang="en-US" sz="2000" spc="-150" noProof="1">
              <a:latin typeface="Meiryo" panose="020B0604030504040204" pitchFamily="34" charset="-128"/>
              <a:ea typeface="Meiryo" panose="020B0604030504040204" pitchFamily="34" charset="-128"/>
              <a:cs typeface="Calibri"/>
            </a:endParaRPr>
          </a:p>
        </p:txBody>
      </p:sp>
      <p:pic>
        <p:nvPicPr>
          <p:cNvPr id="41" name="Image 4" descr=" "/>
          <p:cNvPicPr>
            <a:picLocks noChangeAspect="1"/>
          </p:cNvPicPr>
          <p:nvPr/>
        </p:nvPicPr>
        <p:blipFill>
          <a:blip r:embed="rId7"/>
          <a:stretch>
            <a:fillRect/>
          </a:stretch>
        </p:blipFill>
        <p:spPr>
          <a:xfrm>
            <a:off x="17883835" y="4419600"/>
            <a:ext cx="5080635" cy="2832100"/>
          </a:xfrm>
          <a:prstGeom prst="rect">
            <a:avLst/>
          </a:prstGeom>
        </p:spPr>
      </p:pic>
      <p:sp>
        <p:nvSpPr>
          <p:cNvPr id="44" name="Shape 37"/>
          <p:cNvSpPr/>
          <p:nvPr/>
        </p:nvSpPr>
        <p:spPr>
          <a:xfrm>
            <a:off x="17883835" y="7658100"/>
            <a:ext cx="1816327" cy="406400"/>
          </a:xfrm>
          <a:prstGeom prst="roundRect">
            <a:avLst>
              <a:gd name="adj" fmla="val 13500"/>
            </a:avLst>
          </a:prstGeom>
          <a:noFill/>
          <a:ln w="12700">
            <a:solidFill>
              <a:srgbClr val="81848C"/>
            </a:solidFill>
            <a:prstDash val="solid"/>
          </a:ln>
        </p:spPr>
        <p:txBody>
          <a:bodyPr/>
          <a:lstStyle/>
          <a:p>
            <a:endParaRPr lang="en-US" noProof="1"/>
          </a:p>
        </p:txBody>
      </p:sp>
      <p:sp>
        <p:nvSpPr>
          <p:cNvPr id="45" name="Text 38"/>
          <p:cNvSpPr/>
          <p:nvPr/>
        </p:nvSpPr>
        <p:spPr>
          <a:xfrm>
            <a:off x="18072263" y="7723696"/>
            <a:ext cx="1477618"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kintoneと連携</a:t>
            </a:r>
            <a:endParaRPr lang="en-US" sz="1600" noProof="1">
              <a:solidFill>
                <a:srgbClr val="81848C"/>
              </a:solidFill>
              <a:latin typeface="Meiryo" panose="020B0604030504040204" pitchFamily="34" charset="-128"/>
              <a:ea typeface="Meiryo" panose="020B0604030504040204" pitchFamily="34" charset="-128"/>
              <a:cs typeface="Calibri"/>
            </a:endParaRPr>
          </a:p>
        </p:txBody>
      </p:sp>
      <p:sp>
        <p:nvSpPr>
          <p:cNvPr id="46" name="Text 39"/>
          <p:cNvSpPr/>
          <p:nvPr/>
        </p:nvSpPr>
        <p:spPr>
          <a:xfrm>
            <a:off x="17883835" y="81661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kintoneを利用して</a:t>
            </a:r>
          </a:p>
          <a:p>
            <a:pPr marL="0" indent="0" algn="l">
              <a:lnSpc>
                <a:spcPts val="3750"/>
              </a:lnSpc>
              <a:buNone/>
            </a:pPr>
            <a:r>
              <a:rPr lang="en-US" sz="2800" b="1" noProof="1">
                <a:latin typeface="Meiryo" panose="020B0604030504040204" pitchFamily="34" charset="-128"/>
                <a:ea typeface="Meiryo" panose="020B0604030504040204" pitchFamily="34" charset="-128"/>
              </a:rPr>
              <a:t>予定をもっと便利にできる</a:t>
            </a:r>
          </a:p>
        </p:txBody>
      </p:sp>
      <p:sp>
        <p:nvSpPr>
          <p:cNvPr id="47" name="Text 40"/>
          <p:cNvSpPr/>
          <p:nvPr/>
        </p:nvSpPr>
        <p:spPr>
          <a:xfrm>
            <a:off x="17883835" y="9334500"/>
            <a:ext cx="5156845" cy="2730500"/>
          </a:xfrm>
          <a:prstGeom prst="rect">
            <a:avLst/>
          </a:prstGeom>
          <a:noFill/>
          <a:ln/>
        </p:spPr>
        <p:txBody>
          <a:bodyPr wrap="square" lIns="0" tIns="0" rIns="0" bIns="0" rtlCol="0" anchor="t"/>
          <a:lstStyle/>
          <a:p>
            <a:pPr marL="0" indent="0" algn="l">
              <a:lnSpc>
                <a:spcPct val="150000"/>
              </a:lnSpc>
              <a:buNone/>
            </a:pPr>
            <a:r>
              <a:rPr lang="en-US" sz="2000" spc="-150" noProof="1">
                <a:latin typeface="Meiryo" panose="020B0604030504040204" pitchFamily="34" charset="-128"/>
                <a:ea typeface="Meiryo" panose="020B0604030504040204" pitchFamily="34" charset="-128"/>
              </a:rPr>
              <a:t>予定情報と業務データは通常、別々に管理されています。そのため、顧客情報との紐づけや活動実績の分析には手間がかかります。</a:t>
            </a:r>
            <a:r>
              <a:rPr lang="en-US" sz="2000" b="1" spc="-150" noProof="1">
                <a:solidFill>
                  <a:srgbClr val="0B589F"/>
                </a:solidFill>
                <a:latin typeface="Meiryo" panose="020B0604030504040204" pitchFamily="34" charset="-128"/>
                <a:ea typeface="Meiryo" panose="020B0604030504040204" pitchFamily="34" charset="-128"/>
              </a:rPr>
              <a:t>kintoneと連携</a:t>
            </a:r>
            <a:r>
              <a:rPr lang="en-US" sz="2000" spc="-150" noProof="1">
                <a:latin typeface="Meiryo" panose="020B0604030504040204" pitchFamily="34" charset="-128"/>
                <a:ea typeface="Meiryo" panose="020B0604030504040204" pitchFamily="34" charset="-128"/>
              </a:rPr>
              <a:t>すれば、予定に</a:t>
            </a:r>
            <a:r>
              <a:rPr lang="en-US" sz="2000" b="1" spc="-150" noProof="1">
                <a:solidFill>
                  <a:srgbClr val="0B589F"/>
                </a:solidFill>
                <a:latin typeface="Meiryo" panose="020B0604030504040204" pitchFamily="34" charset="-128"/>
                <a:ea typeface="Meiryo" panose="020B0604030504040204" pitchFamily="34" charset="-128"/>
              </a:rPr>
              <a:t>業務データを引用</a:t>
            </a:r>
            <a:r>
              <a:rPr lang="en-US" sz="2000" spc="-150" noProof="1">
                <a:latin typeface="Meiryo" panose="020B0604030504040204" pitchFamily="34" charset="-128"/>
                <a:ea typeface="Meiryo" panose="020B0604030504040204" pitchFamily="34" charset="-128"/>
              </a:rPr>
              <a:t>することや予定を同期して</a:t>
            </a:r>
            <a:r>
              <a:rPr lang="en-US" sz="2000" b="1" spc="-150" noProof="1">
                <a:solidFill>
                  <a:srgbClr val="0B589F"/>
                </a:solidFill>
                <a:latin typeface="Meiryo" panose="020B0604030504040204" pitchFamily="34" charset="-128"/>
                <a:ea typeface="Meiryo" panose="020B0604030504040204" pitchFamily="34" charset="-128"/>
              </a:rPr>
              <a:t>活動実績を分析</a:t>
            </a:r>
            <a:r>
              <a:rPr lang="en-US" sz="2000" spc="-150" noProof="1">
                <a:latin typeface="Meiryo" panose="020B0604030504040204" pitchFamily="34" charset="-128"/>
                <a:ea typeface="Meiryo" panose="020B0604030504040204" pitchFamily="34" charset="-128"/>
              </a:rPr>
              <a:t>できるため、業務効率を大幅に向上できます。</a:t>
            </a:r>
            <a:endParaRPr lang="en-US" sz="2000" spc="-150" noProof="1">
              <a:latin typeface="Meiryo" panose="020B0604030504040204" pitchFamily="34" charset="-128"/>
              <a:ea typeface="Meiryo" panose="020B0604030504040204" pitchFamily="34" charset="-128"/>
              <a:cs typeface="Calibri"/>
            </a:endParaRPr>
          </a:p>
        </p:txBody>
      </p:sp>
      <p:sp>
        <p:nvSpPr>
          <p:cNvPr id="2" name="Text 4">
            <a:extLst>
              <a:ext uri="{FF2B5EF4-FFF2-40B4-BE49-F238E27FC236}">
                <a16:creationId xmlns:a16="http://schemas.microsoft.com/office/drawing/2014/main" id="{5761A88F-0077-1D23-5211-E1C1E24522A5}"/>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4" name="Text 6">
            <a:extLst>
              <a:ext uri="{FF2B5EF4-FFF2-40B4-BE49-F238E27FC236}">
                <a16:creationId xmlns:a16="http://schemas.microsoft.com/office/drawing/2014/main" id="{C14F4798-9A51-F45F-F606-6A015D8FB20A}"/>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15</a:t>
            </a:r>
            <a:endParaRPr lang="en-US" spc="-150" noProof="1">
              <a:latin typeface="Meiryo" panose="020B0604030504040204" pitchFamily="34" charset="-128"/>
              <a:ea typeface="Meiryo" panose="020B0604030504040204" pitchFamily="34" charset="-128"/>
            </a:endParaRPr>
          </a:p>
        </p:txBody>
      </p:sp>
      <p:sp>
        <p:nvSpPr>
          <p:cNvPr id="5" name="Shape 3">
            <a:extLst>
              <a:ext uri="{FF2B5EF4-FFF2-40B4-BE49-F238E27FC236}">
                <a16:creationId xmlns:a16="http://schemas.microsoft.com/office/drawing/2014/main" id="{92A2033E-6D8A-D308-9001-EAFFAA4E03A9}"/>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6" name="Text 4">
            <a:extLst>
              <a:ext uri="{FF2B5EF4-FFF2-40B4-BE49-F238E27FC236}">
                <a16:creationId xmlns:a16="http://schemas.microsoft.com/office/drawing/2014/main" id="{636F0267-062C-55FA-4F58-D08BE7C8DC13}"/>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提案する理由③</a:t>
            </a:r>
          </a:p>
        </p:txBody>
      </p:sp>
      <p:sp>
        <p:nvSpPr>
          <p:cNvPr id="7" name="Text 5">
            <a:extLst>
              <a:ext uri="{FF2B5EF4-FFF2-40B4-BE49-F238E27FC236}">
                <a16:creationId xmlns:a16="http://schemas.microsoft.com/office/drawing/2014/main" id="{BE93EC3A-4CF1-023D-8323-C61BE250C5EA}"/>
              </a:ext>
            </a:extLst>
          </p:cNvPr>
          <p:cNvSpPr/>
          <p:nvPr/>
        </p:nvSpPr>
        <p:spPr>
          <a:xfrm>
            <a:off x="4007412" y="495968"/>
            <a:ext cx="16616648" cy="965200"/>
          </a:xfrm>
          <a:prstGeom prst="rect">
            <a:avLst/>
          </a:prstGeom>
          <a:noFill/>
          <a:ln/>
        </p:spPr>
        <p:txBody>
          <a:bodyPr wrap="square" lIns="0" tIns="0" rIns="0" bIns="0" rtlCol="0" anchor="t"/>
          <a:lstStyle/>
          <a:p>
            <a:pPr>
              <a:lnSpc>
                <a:spcPts val="6000"/>
              </a:lnSpc>
            </a:pPr>
            <a:r>
              <a:rPr lang="en-US" altLang="ja-JP" sz="4800" b="1" noProof="1">
                <a:latin typeface="Meiryo" panose="020B0604030504040204" pitchFamily="34" charset="-128"/>
                <a:ea typeface="Meiryo" panose="020B0604030504040204" pitchFamily="34" charset="-128"/>
              </a:rPr>
              <a:t>必要な機能に絞ってコストも抑えた「シンプルなサービス」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032AF49-7B1E-BFA0-5651-D5EA92AD35AE}"/>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4C977567-5342-3C16-5B70-677EE22AE709}"/>
              </a:ext>
            </a:extLst>
          </p:cNvPr>
          <p:cNvSpPr/>
          <p:nvPr/>
        </p:nvSpPr>
        <p:spPr>
          <a:xfrm>
            <a:off x="1422578" y="4419600"/>
            <a:ext cx="5106038" cy="1168400"/>
          </a:xfrm>
          <a:prstGeom prst="rect">
            <a:avLst/>
          </a:prstGeom>
          <a:noFill/>
          <a:ln/>
        </p:spPr>
        <p:txBody>
          <a:bodyPr/>
          <a:lstStyle/>
          <a:p>
            <a:endParaRPr lang="en-US" noProof="1"/>
          </a:p>
        </p:txBody>
      </p:sp>
      <p:pic>
        <p:nvPicPr>
          <p:cNvPr id="5" name="Image 0" descr=" ">
            <a:extLst>
              <a:ext uri="{FF2B5EF4-FFF2-40B4-BE49-F238E27FC236}">
                <a16:creationId xmlns:a16="http://schemas.microsoft.com/office/drawing/2014/main" id="{FAF09F13-3E73-CDF4-59B5-612BC138FD19}"/>
              </a:ext>
            </a:extLst>
          </p:cNvPr>
          <p:cNvPicPr>
            <a:picLocks noChangeAspect="1"/>
          </p:cNvPicPr>
          <p:nvPr/>
        </p:nvPicPr>
        <p:blipFill>
          <a:blip r:embed="rId4"/>
          <a:stretch>
            <a:fillRect/>
          </a:stretch>
        </p:blipFill>
        <p:spPr>
          <a:xfrm>
            <a:off x="12106851" y="4419600"/>
            <a:ext cx="5106038" cy="1168400"/>
          </a:xfrm>
          <a:prstGeom prst="rect">
            <a:avLst/>
          </a:prstGeom>
        </p:spPr>
      </p:pic>
      <p:sp>
        <p:nvSpPr>
          <p:cNvPr id="6" name="Text 3">
            <a:extLst>
              <a:ext uri="{FF2B5EF4-FFF2-40B4-BE49-F238E27FC236}">
                <a16:creationId xmlns:a16="http://schemas.microsoft.com/office/drawing/2014/main" id="{3673E861-4FAB-CA06-CB25-6A9FB134A618}"/>
              </a:ext>
            </a:extLst>
          </p:cNvPr>
          <p:cNvSpPr/>
          <p:nvPr/>
        </p:nvSpPr>
        <p:spPr>
          <a:xfrm>
            <a:off x="12437092" y="4521200"/>
            <a:ext cx="4572572" cy="1092200"/>
          </a:xfrm>
          <a:prstGeom prst="rect">
            <a:avLst/>
          </a:prstGeom>
          <a:noFill/>
          <a:ln/>
        </p:spPr>
        <p:txBody>
          <a:bodyPr wrap="square" lIns="0" tIns="0" rIns="0" bIns="0" rtlCol="0" anchor="t"/>
          <a:lstStyle/>
          <a:p>
            <a:pPr marL="0" indent="0" algn="l">
              <a:lnSpc>
                <a:spcPts val="3750"/>
              </a:lnSpc>
              <a:buNone/>
            </a:pPr>
            <a:r>
              <a:rPr lang="en-US" sz="2800" b="1" noProof="1">
                <a:solidFill>
                  <a:schemeClr val="bg1"/>
                </a:solidFill>
                <a:latin typeface="Meiryo" panose="020B0604030504040204" pitchFamily="34" charset="-128"/>
                <a:ea typeface="Meiryo" panose="020B0604030504040204" pitchFamily="34" charset="-128"/>
              </a:rPr>
              <a:t>クラウドサービスだから</a:t>
            </a:r>
          </a:p>
          <a:p>
            <a:pPr marL="0" indent="0" algn="l">
              <a:lnSpc>
                <a:spcPts val="3750"/>
              </a:lnSpc>
              <a:buNone/>
            </a:pPr>
            <a:r>
              <a:rPr lang="en-US" sz="2800" b="1" noProof="1">
                <a:solidFill>
                  <a:schemeClr val="bg1"/>
                </a:solidFill>
                <a:latin typeface="Meiryo" panose="020B0604030504040204" pitchFamily="34" charset="-128"/>
                <a:ea typeface="Meiryo" panose="020B0604030504040204" pitchFamily="34" charset="-128"/>
              </a:rPr>
              <a:t>余計なメンテナンスが不要</a:t>
            </a:r>
          </a:p>
        </p:txBody>
      </p:sp>
      <p:sp>
        <p:nvSpPr>
          <p:cNvPr id="7" name="Text 4">
            <a:extLst>
              <a:ext uri="{FF2B5EF4-FFF2-40B4-BE49-F238E27FC236}">
                <a16:creationId xmlns:a16="http://schemas.microsoft.com/office/drawing/2014/main" id="{221A2C15-7BF6-4EF3-4CA5-28CECB45EDA7}"/>
              </a:ext>
            </a:extLst>
          </p:cNvPr>
          <p:cNvSpPr/>
          <p:nvPr/>
        </p:nvSpPr>
        <p:spPr>
          <a:xfrm>
            <a:off x="12106850" y="5844920"/>
            <a:ext cx="5109587" cy="6169280"/>
          </a:xfrm>
          <a:prstGeom prst="rect">
            <a:avLst/>
          </a:prstGeom>
          <a:noFill/>
          <a:ln/>
        </p:spPr>
        <p:txBody>
          <a:bodyPr wrap="square" lIns="0" tIns="0" rIns="0" bIns="0" rtlCol="0" anchor="t"/>
          <a:lstStyle/>
          <a:p>
            <a:pPr>
              <a:lnSpc>
                <a:spcPct val="150000"/>
              </a:lnSpc>
            </a:pPr>
            <a:r>
              <a:rPr lang="ja-JP" altLang="en-US" sz="2200" noProof="1">
                <a:latin typeface="Meiryo" panose="020B0604030504040204" pitchFamily="34" charset="-128"/>
                <a:ea typeface="Meiryo" panose="020B0604030504040204" pitchFamily="34" charset="-128"/>
              </a:rPr>
              <a:t>独自のシステムでのスケジュール管理は、休日・深夜の呼び出しや自社での更新・メンテナンスに多くの時間と費用がかかり、本来注力すべき業務改善に集中できないという大きな問題に直面します。</a:t>
            </a:r>
            <a:endParaRPr lang="en-US" altLang="ja-JP" sz="2200" noProof="1">
              <a:latin typeface="Meiryo" panose="020B0604030504040204" pitchFamily="34" charset="-128"/>
              <a:ea typeface="Meiryo" panose="020B0604030504040204" pitchFamily="34" charset="-128"/>
            </a:endParaRPr>
          </a:p>
          <a:p>
            <a:pPr>
              <a:lnSpc>
                <a:spcPct val="150000"/>
              </a:lnSpc>
            </a:pPr>
            <a:endParaRPr lang="en-US" altLang="ja-JP" sz="2200" noProof="1">
              <a:latin typeface="Meiryo" panose="020B0604030504040204" pitchFamily="34" charset="-128"/>
              <a:ea typeface="Meiryo" panose="020B0604030504040204" pitchFamily="34" charset="-128"/>
            </a:endParaRPr>
          </a:p>
          <a:p>
            <a:pPr marL="0" indent="0" algn="l">
              <a:lnSpc>
                <a:spcPct val="150000"/>
              </a:lnSpc>
              <a:buNone/>
            </a:pPr>
            <a:r>
              <a:rPr lang="en-US" sz="2200" noProof="1">
                <a:latin typeface="Meiryo" panose="020B0604030504040204" pitchFamily="34" charset="-128"/>
                <a:ea typeface="Meiryo" panose="020B0604030504040204" pitchFamily="34" charset="-128"/>
              </a:rPr>
              <a:t>トヨクモ スケジューラーはクラウドサービスです。保守・運用はトヨクモが行うため面倒な</a:t>
            </a:r>
            <a:r>
              <a:rPr lang="en-US" sz="2200" b="1" noProof="1">
                <a:solidFill>
                  <a:srgbClr val="0B589F"/>
                </a:solidFill>
                <a:latin typeface="Meiryo" panose="020B0604030504040204" pitchFamily="34" charset="-128"/>
                <a:ea typeface="Meiryo" panose="020B0604030504040204" pitchFamily="34" charset="-128"/>
              </a:rPr>
              <a:t>システム更新</a:t>
            </a:r>
            <a:r>
              <a:rPr lang="en-US" sz="2200" noProof="1">
                <a:latin typeface="Meiryo" panose="020B0604030504040204" pitchFamily="34" charset="-128"/>
                <a:ea typeface="Meiryo" panose="020B0604030504040204" pitchFamily="34" charset="-128"/>
              </a:rPr>
              <a:t>や</a:t>
            </a:r>
            <a:r>
              <a:rPr lang="en-US" sz="2200" b="1" noProof="1">
                <a:solidFill>
                  <a:srgbClr val="0B589F"/>
                </a:solidFill>
                <a:latin typeface="Meiryo" panose="020B0604030504040204" pitchFamily="34" charset="-128"/>
                <a:ea typeface="Meiryo" panose="020B0604030504040204" pitchFamily="34" charset="-128"/>
              </a:rPr>
              <a:t>メンテナンス</a:t>
            </a:r>
            <a:r>
              <a:rPr lang="en-US" sz="2200" noProof="1">
                <a:latin typeface="Meiryo" panose="020B0604030504040204" pitchFamily="34" charset="-128"/>
                <a:ea typeface="Meiryo" panose="020B0604030504040204" pitchFamily="34" charset="-128"/>
              </a:rPr>
              <a:t>から</a:t>
            </a:r>
            <a:r>
              <a:rPr lang="en-US" sz="2200" b="1" noProof="1">
                <a:solidFill>
                  <a:srgbClr val="0B589F"/>
                </a:solidFill>
                <a:latin typeface="Meiryo" panose="020B0604030504040204" pitchFamily="34" charset="-128"/>
                <a:ea typeface="Meiryo" panose="020B0604030504040204" pitchFamily="34" charset="-128"/>
              </a:rPr>
              <a:t>完全に解放</a:t>
            </a:r>
            <a:r>
              <a:rPr lang="en-US" sz="2200" noProof="1">
                <a:latin typeface="Meiryo" panose="020B0604030504040204" pitchFamily="34" charset="-128"/>
                <a:ea typeface="Meiryo" panose="020B0604030504040204" pitchFamily="34" charset="-128"/>
              </a:rPr>
              <a:t>されます。その分、大事な業務改善に専念できます。</a:t>
            </a:r>
          </a:p>
        </p:txBody>
      </p:sp>
      <p:pic>
        <p:nvPicPr>
          <p:cNvPr id="9" name="Image 1" descr=" ">
            <a:extLst>
              <a:ext uri="{FF2B5EF4-FFF2-40B4-BE49-F238E27FC236}">
                <a16:creationId xmlns:a16="http://schemas.microsoft.com/office/drawing/2014/main" id="{777661F8-99DE-A3BF-A96A-C17D81E19102}"/>
              </a:ext>
            </a:extLst>
          </p:cNvPr>
          <p:cNvPicPr>
            <a:picLocks noChangeAspect="1"/>
          </p:cNvPicPr>
          <p:nvPr/>
        </p:nvPicPr>
        <p:blipFill>
          <a:blip r:embed="rId5"/>
          <a:stretch>
            <a:fillRect/>
          </a:stretch>
        </p:blipFill>
        <p:spPr>
          <a:xfrm>
            <a:off x="1425754" y="4419600"/>
            <a:ext cx="10110464" cy="6705600"/>
          </a:xfrm>
          <a:prstGeom prst="rect">
            <a:avLst/>
          </a:prstGeom>
        </p:spPr>
      </p:pic>
      <p:sp>
        <p:nvSpPr>
          <p:cNvPr id="11" name="Shape 7">
            <a:extLst>
              <a:ext uri="{FF2B5EF4-FFF2-40B4-BE49-F238E27FC236}">
                <a16:creationId xmlns:a16="http://schemas.microsoft.com/office/drawing/2014/main" id="{CACC0A39-47D3-4BBE-A7D2-6D69BFC769C9}"/>
              </a:ext>
            </a:extLst>
          </p:cNvPr>
          <p:cNvSpPr/>
          <p:nvPr/>
        </p:nvSpPr>
        <p:spPr>
          <a:xfrm>
            <a:off x="17858432" y="4419600"/>
            <a:ext cx="5106038" cy="1168400"/>
          </a:xfrm>
          <a:prstGeom prst="rect">
            <a:avLst/>
          </a:prstGeom>
          <a:noFill/>
          <a:ln/>
        </p:spPr>
        <p:txBody>
          <a:bodyPr/>
          <a:lstStyle/>
          <a:p>
            <a:endParaRPr lang="en-US" noProof="1"/>
          </a:p>
        </p:txBody>
      </p:sp>
      <p:sp>
        <p:nvSpPr>
          <p:cNvPr id="12" name="Shape 8">
            <a:extLst>
              <a:ext uri="{FF2B5EF4-FFF2-40B4-BE49-F238E27FC236}">
                <a16:creationId xmlns:a16="http://schemas.microsoft.com/office/drawing/2014/main" id="{0C8FEC3E-DA91-FB3D-7406-DB643FFFADDB}"/>
              </a:ext>
            </a:extLst>
          </p:cNvPr>
          <p:cNvSpPr/>
          <p:nvPr/>
        </p:nvSpPr>
        <p:spPr>
          <a:xfrm>
            <a:off x="17858432" y="4419600"/>
            <a:ext cx="5106038" cy="1168400"/>
          </a:xfrm>
          <a:prstGeom prst="rect">
            <a:avLst/>
          </a:prstGeom>
          <a:noFill/>
          <a:ln/>
        </p:spPr>
        <p:txBody>
          <a:bodyPr/>
          <a:lstStyle/>
          <a:p>
            <a:endParaRPr lang="en-US" noProof="1"/>
          </a:p>
        </p:txBody>
      </p:sp>
      <p:pic>
        <p:nvPicPr>
          <p:cNvPr id="13" name="Image 2" descr=" ">
            <a:extLst>
              <a:ext uri="{FF2B5EF4-FFF2-40B4-BE49-F238E27FC236}">
                <a16:creationId xmlns:a16="http://schemas.microsoft.com/office/drawing/2014/main" id="{AAD2F58C-CCD5-A258-3424-D9290F0AF2F0}"/>
              </a:ext>
            </a:extLst>
          </p:cNvPr>
          <p:cNvPicPr>
            <a:picLocks noChangeAspect="1"/>
          </p:cNvPicPr>
          <p:nvPr/>
        </p:nvPicPr>
        <p:blipFill>
          <a:blip r:embed="rId4"/>
          <a:stretch>
            <a:fillRect/>
          </a:stretch>
        </p:blipFill>
        <p:spPr>
          <a:xfrm>
            <a:off x="17858432" y="4419600"/>
            <a:ext cx="5106038" cy="1168400"/>
          </a:xfrm>
          <a:prstGeom prst="rect">
            <a:avLst/>
          </a:prstGeom>
        </p:spPr>
      </p:pic>
      <p:sp>
        <p:nvSpPr>
          <p:cNvPr id="14" name="Text 9">
            <a:extLst>
              <a:ext uri="{FF2B5EF4-FFF2-40B4-BE49-F238E27FC236}">
                <a16:creationId xmlns:a16="http://schemas.microsoft.com/office/drawing/2014/main" id="{EBB8A2BE-EE66-F888-6CF4-13E18A28A274}"/>
              </a:ext>
            </a:extLst>
          </p:cNvPr>
          <p:cNvSpPr/>
          <p:nvPr/>
        </p:nvSpPr>
        <p:spPr>
          <a:xfrm>
            <a:off x="18258532" y="4521200"/>
            <a:ext cx="4432854" cy="1092200"/>
          </a:xfrm>
          <a:prstGeom prst="rect">
            <a:avLst/>
          </a:prstGeom>
          <a:noFill/>
          <a:ln/>
        </p:spPr>
        <p:txBody>
          <a:bodyPr wrap="square" lIns="0" tIns="0" rIns="0" bIns="0" rtlCol="0" anchor="t"/>
          <a:lstStyle/>
          <a:p>
            <a:pPr marL="0" indent="0" algn="l">
              <a:lnSpc>
                <a:spcPts val="3750"/>
              </a:lnSpc>
              <a:buNone/>
            </a:pPr>
            <a:r>
              <a:rPr lang="en-US" sz="2800" b="1" noProof="1">
                <a:solidFill>
                  <a:schemeClr val="bg1"/>
                </a:solidFill>
                <a:latin typeface="Meiryo" panose="020B0604030504040204" pitchFamily="34" charset="-128"/>
                <a:ea typeface="Meiryo" panose="020B0604030504040204" pitchFamily="34" charset="-128"/>
              </a:rPr>
              <a:t>直感的な操作だから</a:t>
            </a:r>
          </a:p>
          <a:p>
            <a:pPr marL="0" indent="0" algn="l">
              <a:lnSpc>
                <a:spcPts val="3750"/>
              </a:lnSpc>
              <a:buNone/>
            </a:pPr>
            <a:r>
              <a:rPr lang="en-US" sz="2800" b="1" noProof="1">
                <a:solidFill>
                  <a:schemeClr val="bg1"/>
                </a:solidFill>
                <a:latin typeface="Meiryo" panose="020B0604030504040204" pitchFamily="34" charset="-128"/>
                <a:ea typeface="Meiryo" panose="020B0604030504040204" pitchFamily="34" charset="-128"/>
              </a:rPr>
              <a:t>誰でもカンタンに使えます</a:t>
            </a:r>
          </a:p>
        </p:txBody>
      </p:sp>
      <p:sp>
        <p:nvSpPr>
          <p:cNvPr id="15" name="Text 10">
            <a:extLst>
              <a:ext uri="{FF2B5EF4-FFF2-40B4-BE49-F238E27FC236}">
                <a16:creationId xmlns:a16="http://schemas.microsoft.com/office/drawing/2014/main" id="{6938AF27-3A0D-77DE-5DCC-CAFC530958E6}"/>
              </a:ext>
            </a:extLst>
          </p:cNvPr>
          <p:cNvSpPr/>
          <p:nvPr/>
        </p:nvSpPr>
        <p:spPr>
          <a:xfrm>
            <a:off x="17965848" y="5844919"/>
            <a:ext cx="4995680" cy="6013705"/>
          </a:xfrm>
          <a:prstGeom prst="rect">
            <a:avLst/>
          </a:prstGeom>
          <a:noFill/>
          <a:ln/>
        </p:spPr>
        <p:txBody>
          <a:bodyPr wrap="square" lIns="0" tIns="0" rIns="0" bIns="0" rtlCol="0" anchor="t"/>
          <a:lstStyle/>
          <a:p>
            <a:pPr>
              <a:lnSpc>
                <a:spcPct val="150000"/>
              </a:lnSpc>
            </a:pPr>
            <a:r>
              <a:rPr lang="en-US" altLang="ja-JP" sz="2200" noProof="1">
                <a:latin typeface="Meiryo" panose="020B0604030504040204" pitchFamily="34" charset="-128"/>
                <a:ea typeface="Meiryo" panose="020B0604030504040204" pitchFamily="34" charset="-128"/>
              </a:rPr>
              <a:t>DX</a:t>
            </a:r>
            <a:r>
              <a:rPr lang="ja-JP" altLang="en-US" sz="2200" noProof="1">
                <a:latin typeface="Meiryo" panose="020B0604030504040204" pitchFamily="34" charset="-128"/>
                <a:ea typeface="Meiryo" panose="020B0604030504040204" pitchFamily="34" charset="-128"/>
              </a:rPr>
              <a:t>推進の担当者は</a:t>
            </a:r>
            <a:r>
              <a:rPr lang="en-US" altLang="ja-JP" sz="2200" noProof="1">
                <a:latin typeface="Meiryo" panose="020B0604030504040204" pitchFamily="34" charset="-128"/>
                <a:ea typeface="Meiryo" panose="020B0604030504040204" pitchFamily="34" charset="-128"/>
              </a:rPr>
              <a:t>IT</a:t>
            </a:r>
            <a:r>
              <a:rPr lang="ja-JP" altLang="en-US" sz="2200" noProof="1">
                <a:latin typeface="Meiryo" panose="020B0604030504040204" pitchFamily="34" charset="-128"/>
                <a:ea typeface="Meiryo" panose="020B0604030504040204" pitchFamily="34" charset="-128"/>
              </a:rPr>
              <a:t>専任ではなく兼務がほとんどです。そのため、複雑な機能のサービス導入は社員教育の手間が増すだけで逆効果になりかねません。</a:t>
            </a:r>
            <a:endParaRPr lang="en-US" altLang="ja-JP" sz="2200" noProof="1">
              <a:latin typeface="Meiryo" panose="020B0604030504040204" pitchFamily="34" charset="-128"/>
              <a:ea typeface="Meiryo" panose="020B0604030504040204" pitchFamily="34" charset="-128"/>
            </a:endParaRPr>
          </a:p>
          <a:p>
            <a:pPr>
              <a:lnSpc>
                <a:spcPct val="150000"/>
              </a:lnSpc>
            </a:pPr>
            <a:endParaRPr lang="en-US" sz="2200" noProof="1">
              <a:latin typeface="Meiryo" panose="020B0604030504040204" pitchFamily="34" charset="-128"/>
              <a:ea typeface="Meiryo" panose="020B0604030504040204" pitchFamily="34" charset="-128"/>
            </a:endParaRPr>
          </a:p>
          <a:p>
            <a:pPr marL="0" indent="0" algn="l">
              <a:lnSpc>
                <a:spcPct val="150000"/>
              </a:lnSpc>
              <a:buNone/>
            </a:pPr>
            <a:r>
              <a:rPr lang="en-US" sz="2200" noProof="1">
                <a:latin typeface="Meiryo" panose="020B0604030504040204" pitchFamily="34" charset="-128"/>
                <a:ea typeface="Meiryo" panose="020B0604030504040204" pitchFamily="34" charset="-128"/>
              </a:rPr>
              <a:t>トヨクモ スケジューラーは、</a:t>
            </a:r>
            <a:r>
              <a:rPr lang="en-US" sz="2200" b="1" noProof="1">
                <a:solidFill>
                  <a:srgbClr val="0B589F"/>
                </a:solidFill>
                <a:latin typeface="Meiryo" panose="020B0604030504040204" pitchFamily="34" charset="-128"/>
                <a:ea typeface="Meiryo" panose="020B0604030504040204" pitchFamily="34" charset="-128"/>
              </a:rPr>
              <a:t>直感的な操作</a:t>
            </a:r>
            <a:r>
              <a:rPr lang="en-US" sz="2200" noProof="1">
                <a:latin typeface="Meiryo" panose="020B0604030504040204" pitchFamily="34" charset="-128"/>
                <a:ea typeface="Meiryo" panose="020B0604030504040204" pitchFamily="34" charset="-128"/>
              </a:rPr>
              <a:t>と</a:t>
            </a:r>
            <a:r>
              <a:rPr lang="en-US" sz="2200" b="1" noProof="1">
                <a:solidFill>
                  <a:srgbClr val="0B589F"/>
                </a:solidFill>
                <a:latin typeface="Meiryo" panose="020B0604030504040204" pitchFamily="34" charset="-128"/>
                <a:ea typeface="Meiryo" panose="020B0604030504040204" pitchFamily="34" charset="-128"/>
              </a:rPr>
              <a:t>シンプルな画面</a:t>
            </a:r>
            <a:r>
              <a:rPr lang="en-US" sz="2200" noProof="1">
                <a:latin typeface="Meiryo" panose="020B0604030504040204" pitchFamily="34" charset="-128"/>
                <a:ea typeface="Meiryo" panose="020B0604030504040204" pitchFamily="34" charset="-128"/>
              </a:rPr>
              <a:t>が特徴です。専門知識がなくても現場の社員が</a:t>
            </a:r>
            <a:r>
              <a:rPr lang="en-US" sz="2200" b="1" noProof="1">
                <a:solidFill>
                  <a:srgbClr val="0B589F"/>
                </a:solidFill>
                <a:latin typeface="Meiryo" panose="020B0604030504040204" pitchFamily="34" charset="-128"/>
                <a:ea typeface="Meiryo" panose="020B0604030504040204" pitchFamily="34" charset="-128"/>
              </a:rPr>
              <a:t>誰でもすぐに使えます</a:t>
            </a:r>
            <a:r>
              <a:rPr lang="en-US" sz="2200" noProof="1">
                <a:latin typeface="Meiryo" panose="020B0604030504040204" pitchFamily="34" charset="-128"/>
                <a:ea typeface="Meiryo" panose="020B0604030504040204" pitchFamily="34" charset="-128"/>
              </a:rPr>
              <a:t>。導入後の問い合わせや社員教育の負担が大幅に軽減され、無理なく全社で運用を始めることができます。</a:t>
            </a:r>
          </a:p>
        </p:txBody>
      </p:sp>
      <p:sp>
        <p:nvSpPr>
          <p:cNvPr id="28" name="Text 22">
            <a:extLst>
              <a:ext uri="{FF2B5EF4-FFF2-40B4-BE49-F238E27FC236}">
                <a16:creationId xmlns:a16="http://schemas.microsoft.com/office/drawing/2014/main" id="{66C20F75-3C30-7FC8-EB97-4CA65CE291F5}"/>
              </a:ext>
            </a:extLst>
          </p:cNvPr>
          <p:cNvSpPr/>
          <p:nvPr/>
        </p:nvSpPr>
        <p:spPr>
          <a:xfrm>
            <a:off x="1359070" y="2781300"/>
            <a:ext cx="13857432"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ITの専門知識や特別な技術は要りません</a:t>
            </a:r>
          </a:p>
        </p:txBody>
      </p:sp>
      <p:sp>
        <p:nvSpPr>
          <p:cNvPr id="2" name="Text 4">
            <a:extLst>
              <a:ext uri="{FF2B5EF4-FFF2-40B4-BE49-F238E27FC236}">
                <a16:creationId xmlns:a16="http://schemas.microsoft.com/office/drawing/2014/main" id="{B0E6C232-9F76-E0EC-6DDE-6B63DF2ABAD6}"/>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EC5E72A3-0932-5192-CDCF-A7AE369C98F3}"/>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16</a:t>
            </a:r>
            <a:endParaRPr lang="en-US" spc="-150" noProof="1">
              <a:latin typeface="Meiryo" panose="020B0604030504040204" pitchFamily="34" charset="-128"/>
              <a:ea typeface="Meiryo" panose="020B0604030504040204" pitchFamily="34" charset="-128"/>
            </a:endParaRPr>
          </a:p>
        </p:txBody>
      </p:sp>
      <p:sp>
        <p:nvSpPr>
          <p:cNvPr id="8" name="Shape 3">
            <a:extLst>
              <a:ext uri="{FF2B5EF4-FFF2-40B4-BE49-F238E27FC236}">
                <a16:creationId xmlns:a16="http://schemas.microsoft.com/office/drawing/2014/main" id="{92DC6F3F-027C-E418-2DC1-2E1CB7342088}"/>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10" name="Text 4">
            <a:extLst>
              <a:ext uri="{FF2B5EF4-FFF2-40B4-BE49-F238E27FC236}">
                <a16:creationId xmlns:a16="http://schemas.microsoft.com/office/drawing/2014/main" id="{42AAAE56-8F58-D502-0759-A706F94626DF}"/>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提案する理由③</a:t>
            </a:r>
          </a:p>
        </p:txBody>
      </p:sp>
      <p:sp>
        <p:nvSpPr>
          <p:cNvPr id="16" name="Text 5">
            <a:extLst>
              <a:ext uri="{FF2B5EF4-FFF2-40B4-BE49-F238E27FC236}">
                <a16:creationId xmlns:a16="http://schemas.microsoft.com/office/drawing/2014/main" id="{11655A84-D08A-1FA9-3FA8-69F48369A70D}"/>
              </a:ext>
            </a:extLst>
          </p:cNvPr>
          <p:cNvSpPr/>
          <p:nvPr/>
        </p:nvSpPr>
        <p:spPr>
          <a:xfrm>
            <a:off x="4007412" y="495968"/>
            <a:ext cx="16616648" cy="965200"/>
          </a:xfrm>
          <a:prstGeom prst="rect">
            <a:avLst/>
          </a:prstGeom>
          <a:noFill/>
          <a:ln/>
        </p:spPr>
        <p:txBody>
          <a:bodyPr wrap="square" lIns="0" tIns="0" rIns="0" bIns="0" rtlCol="0" anchor="t"/>
          <a:lstStyle/>
          <a:p>
            <a:pPr>
              <a:lnSpc>
                <a:spcPts val="6000"/>
              </a:lnSpc>
            </a:pPr>
            <a:r>
              <a:rPr lang="en-US" altLang="ja-JP" sz="4800" b="1" noProof="1">
                <a:latin typeface="Meiryo" panose="020B0604030504040204" pitchFamily="34" charset="-128"/>
                <a:ea typeface="Meiryo" panose="020B0604030504040204" pitchFamily="34" charset="-128"/>
              </a:rPr>
              <a:t>必要な機能に絞ってコストも抑えた「シンプルなサービス」</a:t>
            </a:r>
          </a:p>
        </p:txBody>
      </p:sp>
    </p:spTree>
    <p:extLst>
      <p:ext uri="{BB962C8B-B14F-4D97-AF65-F5344CB8AC3E}">
        <p14:creationId xmlns:p14="http://schemas.microsoft.com/office/powerpoint/2010/main" val="313850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a:blip r:embed="rId3"/>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406189" y="4023149"/>
            <a:ext cx="7936443" cy="6049546"/>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ムダな時間」を改善するにも、独自のシステムを構築するとなると高額な初期投資が必要です。新しいITツール導入には「初期費用」が重くのしかかり、中小企業にとって、大きなリスクでした。また、効果が出るか不透明な中で、毎月の固定費が高額だと、費用対効果が見合わないという課題もありました。</a:t>
            </a:r>
          </a:p>
          <a:p>
            <a:pPr marL="0" indent="0" algn="l">
              <a:lnSpc>
                <a:spcPct val="150000"/>
              </a:lnSpc>
              <a:buNone/>
            </a:pPr>
            <a:endParaRPr lang="en-US" sz="2200" noProof="1">
              <a:latin typeface="Meiryo" panose="020B0604030504040204" pitchFamily="34" charset="-128"/>
              <a:ea typeface="Meiryo" panose="020B0604030504040204" pitchFamily="34" charset="-128"/>
            </a:endParaRPr>
          </a:p>
          <a:p>
            <a:pPr marL="0" indent="0" algn="l">
              <a:lnSpc>
                <a:spcPct val="150000"/>
              </a:lnSpc>
              <a:buNone/>
            </a:pPr>
            <a:r>
              <a:rPr lang="en-US" sz="2200" noProof="1">
                <a:latin typeface="Meiryo" panose="020B0604030504040204" pitchFamily="34" charset="-128"/>
                <a:ea typeface="Meiryo" panose="020B0604030504040204" pitchFamily="34" charset="-128"/>
              </a:rPr>
              <a:t>トヨクモ スケジューラーは初期費用がゼロです。これにより、高額な先行投資のリスクを完全に解消できます。さらに、月々の利用料も</a:t>
            </a:r>
            <a:r>
              <a:rPr lang="en-US" sz="2200" b="1" noProof="1">
                <a:solidFill>
                  <a:srgbClr val="0B589F"/>
                </a:solidFill>
                <a:latin typeface="Meiryo" panose="020B0604030504040204" pitchFamily="34" charset="-128"/>
                <a:ea typeface="Meiryo" panose="020B0604030504040204" pitchFamily="34" charset="-128"/>
              </a:rPr>
              <a:t>1人あたり200円以下</a:t>
            </a:r>
            <a:r>
              <a:rPr lang="en-US" sz="2200" noProof="1">
                <a:latin typeface="Meiryo" panose="020B0604030504040204" pitchFamily="34" charset="-128"/>
                <a:ea typeface="Meiryo" panose="020B0604030504040204" pitchFamily="34" charset="-128"/>
              </a:rPr>
              <a:t>と</a:t>
            </a:r>
            <a:r>
              <a:rPr lang="en-US" sz="2200" b="1" noProof="1">
                <a:solidFill>
                  <a:srgbClr val="0B589F"/>
                </a:solidFill>
                <a:latin typeface="Meiryo" panose="020B0604030504040204" pitchFamily="34" charset="-128"/>
                <a:ea typeface="Meiryo" panose="020B0604030504040204" pitchFamily="34" charset="-128"/>
              </a:rPr>
              <a:t>低価格</a:t>
            </a:r>
            <a:r>
              <a:rPr lang="en-US" sz="2200" noProof="1">
                <a:latin typeface="Meiryo" panose="020B0604030504040204" pitchFamily="34" charset="-128"/>
                <a:ea typeface="Meiryo" panose="020B0604030504040204" pitchFamily="34" charset="-128"/>
              </a:rPr>
              <a:t>に設定されているため、導入のリスクが極めて低くなります。</a:t>
            </a:r>
            <a:r>
              <a:rPr lang="en-US" sz="2200" b="1" noProof="1">
                <a:solidFill>
                  <a:srgbClr val="0B589F"/>
                </a:solidFill>
                <a:latin typeface="Meiryo" panose="020B0604030504040204" pitchFamily="34" charset="-128"/>
                <a:ea typeface="Meiryo" panose="020B0604030504040204" pitchFamily="34" charset="-128"/>
              </a:rPr>
              <a:t>無料のお試し利用</a:t>
            </a:r>
            <a:r>
              <a:rPr lang="en-US" sz="2200" noProof="1">
                <a:latin typeface="Meiryo" panose="020B0604030504040204" pitchFamily="34" charset="-128"/>
                <a:ea typeface="Meiryo" panose="020B0604030504040204" pitchFamily="34" charset="-128"/>
              </a:rPr>
              <a:t>ができるため、まずは無料で試用を開始し効果を確認しながら、無理なく全社運用していくことが可能です。</a:t>
            </a:r>
          </a:p>
        </p:txBody>
      </p:sp>
      <p:sp>
        <p:nvSpPr>
          <p:cNvPr id="3" name="Shape 1"/>
          <p:cNvSpPr/>
          <p:nvPr/>
        </p:nvSpPr>
        <p:spPr>
          <a:xfrm>
            <a:off x="10770946" y="4957762"/>
            <a:ext cx="3962895" cy="6434137"/>
          </a:xfrm>
          <a:prstGeom prst="roundRect">
            <a:avLst>
              <a:gd name="adj" fmla="val 2538"/>
            </a:avLst>
          </a:prstGeom>
          <a:solidFill>
            <a:srgbClr val="EFF1F5">
              <a:alpha val="100000"/>
            </a:srgbClr>
          </a:solidFill>
          <a:ln/>
        </p:spPr>
        <p:txBody>
          <a:bodyPr/>
          <a:lstStyle/>
          <a:p>
            <a:endParaRPr lang="en-US" noProof="1"/>
          </a:p>
        </p:txBody>
      </p:sp>
      <p:sp>
        <p:nvSpPr>
          <p:cNvPr id="4" name="Shape 2"/>
          <p:cNvSpPr/>
          <p:nvPr/>
        </p:nvSpPr>
        <p:spPr>
          <a:xfrm>
            <a:off x="15051381" y="4957762"/>
            <a:ext cx="3962895" cy="6434137"/>
          </a:xfrm>
          <a:prstGeom prst="roundRect">
            <a:avLst>
              <a:gd name="adj" fmla="val 2538"/>
            </a:avLst>
          </a:prstGeom>
          <a:solidFill>
            <a:srgbClr val="EFF1F5">
              <a:alpha val="100000"/>
            </a:srgbClr>
          </a:solidFill>
          <a:ln/>
        </p:spPr>
        <p:txBody>
          <a:bodyPr/>
          <a:lstStyle/>
          <a:p>
            <a:endParaRPr lang="en-US" noProof="1"/>
          </a:p>
        </p:txBody>
      </p:sp>
      <p:sp>
        <p:nvSpPr>
          <p:cNvPr id="5" name="Shape 3"/>
          <p:cNvSpPr/>
          <p:nvPr/>
        </p:nvSpPr>
        <p:spPr>
          <a:xfrm>
            <a:off x="19446130" y="4957762"/>
            <a:ext cx="3962895" cy="6434137"/>
          </a:xfrm>
          <a:prstGeom prst="roundRect">
            <a:avLst>
              <a:gd name="adj" fmla="val 2538"/>
            </a:avLst>
          </a:prstGeom>
          <a:solidFill>
            <a:srgbClr val="EFF1F5">
              <a:alpha val="100000"/>
            </a:srgbClr>
          </a:solidFill>
          <a:ln/>
        </p:spPr>
        <p:txBody>
          <a:bodyPr/>
          <a:lstStyle/>
          <a:p>
            <a:endParaRPr lang="en-US" noProof="1"/>
          </a:p>
        </p:txBody>
      </p:sp>
      <p:sp>
        <p:nvSpPr>
          <p:cNvPr id="13" name="Text 10"/>
          <p:cNvSpPr/>
          <p:nvPr/>
        </p:nvSpPr>
        <p:spPr>
          <a:xfrm>
            <a:off x="1414161" y="2781300"/>
            <a:ext cx="14532917" cy="1188139"/>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初期費用はゼロ、月々の利用料も低価格</a:t>
            </a:r>
          </a:p>
        </p:txBody>
      </p:sp>
      <p:pic>
        <p:nvPicPr>
          <p:cNvPr id="14" name="Image 1" descr=" "/>
          <p:cNvPicPr>
            <a:picLocks noChangeAspect="1"/>
          </p:cNvPicPr>
          <p:nvPr/>
        </p:nvPicPr>
        <p:blipFill>
          <a:blip r:embed="rId4"/>
          <a:stretch>
            <a:fillRect/>
          </a:stretch>
        </p:blipFill>
        <p:spPr>
          <a:xfrm>
            <a:off x="1422578" y="10375452"/>
            <a:ext cx="7925791" cy="2351538"/>
          </a:xfrm>
          <a:prstGeom prst="rect">
            <a:avLst/>
          </a:prstGeom>
        </p:spPr>
      </p:pic>
      <p:sp>
        <p:nvSpPr>
          <p:cNvPr id="15" name="Text 11"/>
          <p:cNvSpPr/>
          <p:nvPr/>
        </p:nvSpPr>
        <p:spPr>
          <a:xfrm>
            <a:off x="2693533" y="10546908"/>
            <a:ext cx="5042842" cy="507380"/>
          </a:xfrm>
          <a:prstGeom prst="rect">
            <a:avLst/>
          </a:prstGeom>
          <a:noFill/>
          <a:ln/>
        </p:spPr>
        <p:txBody>
          <a:bodyPr wrap="square" lIns="0" tIns="0" rIns="0" bIns="0" rtlCol="0" anchor="t"/>
          <a:lstStyle/>
          <a:p>
            <a:pPr marL="0" indent="0" algn="ctr">
              <a:lnSpc>
                <a:spcPts val="3000"/>
              </a:lnSpc>
              <a:buNone/>
            </a:pPr>
            <a:r>
              <a:rPr lang="en-US" sz="2400" b="1" noProof="1">
                <a:solidFill>
                  <a:srgbClr val="0B589F"/>
                </a:solidFill>
                <a:latin typeface="Meiryo" panose="020B0604030504040204" pitchFamily="34" charset="-128"/>
                <a:ea typeface="Meiryo" panose="020B0604030504040204" pitchFamily="34" charset="-128"/>
              </a:rPr>
              <a:t>例）運用コスト（社員50人の場合）</a:t>
            </a:r>
          </a:p>
        </p:txBody>
      </p:sp>
      <p:sp>
        <p:nvSpPr>
          <p:cNvPr id="16" name="Text 12"/>
          <p:cNvSpPr/>
          <p:nvPr/>
        </p:nvSpPr>
        <p:spPr>
          <a:xfrm>
            <a:off x="2096056" y="11510672"/>
            <a:ext cx="6806643" cy="1136944"/>
          </a:xfrm>
          <a:prstGeom prst="rect">
            <a:avLst/>
          </a:prstGeom>
          <a:noFill/>
          <a:ln/>
        </p:spPr>
        <p:txBody>
          <a:bodyPr wrap="square" lIns="0" tIns="0" rIns="0" bIns="0" rtlCol="0" anchor="t"/>
          <a:lstStyle/>
          <a:p>
            <a:pPr marL="0" indent="0" algn="l">
              <a:lnSpc>
                <a:spcPts val="1800"/>
              </a:lnSpc>
              <a:buNone/>
            </a:pPr>
            <a:r>
              <a:rPr lang="en-US" sz="2000" noProof="1">
                <a:latin typeface="Meiryo" panose="020B0604030504040204" pitchFamily="34" charset="-128"/>
                <a:ea typeface="Meiryo" panose="020B0604030504040204" pitchFamily="34" charset="-128"/>
              </a:rPr>
              <a:t>初期費用：</a:t>
            </a:r>
            <a:r>
              <a:rPr lang="en-US" sz="4800" b="1" noProof="1">
                <a:solidFill>
                  <a:srgbClr val="0B589F"/>
                </a:solidFill>
                <a:latin typeface="Meiryo" panose="020B0604030504040204" pitchFamily="34" charset="-128"/>
                <a:ea typeface="Meiryo" panose="020B0604030504040204" pitchFamily="34" charset="-128"/>
              </a:rPr>
              <a:t>0</a:t>
            </a:r>
            <a:r>
              <a:rPr lang="en-US" sz="2000" noProof="1">
                <a:latin typeface="Meiryo" panose="020B0604030504040204" pitchFamily="34" charset="-128"/>
                <a:ea typeface="Meiryo" panose="020B0604030504040204" pitchFamily="34" charset="-128"/>
              </a:rPr>
              <a:t>円</a:t>
            </a:r>
          </a:p>
          <a:p>
            <a:pPr marL="0" indent="0" algn="l">
              <a:lnSpc>
                <a:spcPts val="1000"/>
              </a:lnSpc>
              <a:buNone/>
            </a:pPr>
            <a:r>
              <a:rPr lang="en-US" sz="2000" noProof="1">
                <a:latin typeface="Meiryo" panose="020B0604030504040204" pitchFamily="34" charset="-128"/>
                <a:ea typeface="Meiryo" panose="020B0604030504040204" pitchFamily="34" charset="-128"/>
              </a:rPr>
              <a:t> </a:t>
            </a:r>
          </a:p>
          <a:p>
            <a:pPr marL="0" indent="0" algn="l">
              <a:lnSpc>
                <a:spcPts val="2000"/>
              </a:lnSpc>
              <a:buNone/>
            </a:pPr>
            <a:r>
              <a:rPr lang="en-US" sz="2000" noProof="1">
                <a:latin typeface="Meiryo" panose="020B0604030504040204" pitchFamily="34" charset="-128"/>
                <a:ea typeface="Meiryo" panose="020B0604030504040204" pitchFamily="34" charset="-128"/>
              </a:rPr>
              <a:t>スタンダードプラン：</a:t>
            </a:r>
            <a:r>
              <a:rPr lang="en-US" sz="2800" b="1" noProof="1">
                <a:solidFill>
                  <a:srgbClr val="0B589F"/>
                </a:solidFill>
                <a:latin typeface="Meiryo" panose="020B0604030504040204" pitchFamily="34" charset="-128"/>
                <a:ea typeface="Meiryo" panose="020B0604030504040204" pitchFamily="34" charset="-128"/>
              </a:rPr>
              <a:t>200</a:t>
            </a:r>
            <a:r>
              <a:rPr lang="en-US" sz="2000" noProof="1">
                <a:latin typeface="Meiryo" panose="020B0604030504040204" pitchFamily="34" charset="-128"/>
                <a:ea typeface="Meiryo" panose="020B0604030504040204" pitchFamily="34" charset="-128"/>
              </a:rPr>
              <a:t>円×50人＝10,000円（月額）</a:t>
            </a:r>
          </a:p>
          <a:p>
            <a:pPr marL="0" indent="0" algn="l">
              <a:lnSpc>
                <a:spcPts val="1000"/>
              </a:lnSpc>
              <a:buNone/>
            </a:pPr>
            <a:r>
              <a:rPr lang="en-US" sz="2000" noProof="1">
                <a:latin typeface="Meiryo" panose="020B0604030504040204" pitchFamily="34" charset="-128"/>
                <a:ea typeface="Meiryo" panose="020B0604030504040204" pitchFamily="34" charset="-128"/>
              </a:rPr>
              <a:t> </a:t>
            </a:r>
          </a:p>
          <a:p>
            <a:pPr marL="0" indent="0" algn="l">
              <a:lnSpc>
                <a:spcPts val="2000"/>
              </a:lnSpc>
              <a:buNone/>
            </a:pPr>
            <a:r>
              <a:rPr lang="en-US" sz="2000" noProof="1">
                <a:latin typeface="Meiryo" panose="020B0604030504040204" pitchFamily="34" charset="-128"/>
                <a:ea typeface="Meiryo" panose="020B0604030504040204" pitchFamily="34" charset="-128"/>
              </a:rPr>
              <a:t>ビジネスプラン：</a:t>
            </a:r>
            <a:r>
              <a:rPr lang="en-US" sz="2800" b="1" noProof="1">
                <a:solidFill>
                  <a:srgbClr val="0B589F"/>
                </a:solidFill>
                <a:latin typeface="Meiryo" panose="020B0604030504040204" pitchFamily="34" charset="-128"/>
                <a:ea typeface="Meiryo" panose="020B0604030504040204" pitchFamily="34" charset="-128"/>
              </a:rPr>
              <a:t>160</a:t>
            </a:r>
            <a:r>
              <a:rPr lang="en-US" sz="2000" noProof="1">
                <a:latin typeface="Meiryo" panose="020B0604030504040204" pitchFamily="34" charset="-128"/>
                <a:ea typeface="Meiryo" panose="020B0604030504040204" pitchFamily="34" charset="-128"/>
              </a:rPr>
              <a:t>円×50人＝8,000円（月額の場合）</a:t>
            </a:r>
          </a:p>
        </p:txBody>
      </p:sp>
      <p:sp>
        <p:nvSpPr>
          <p:cNvPr id="17" name="Shape 13"/>
          <p:cNvSpPr/>
          <p:nvPr/>
        </p:nvSpPr>
        <p:spPr>
          <a:xfrm>
            <a:off x="12257032" y="5686431"/>
            <a:ext cx="990724" cy="914400"/>
          </a:xfrm>
          <a:prstGeom prst="rect">
            <a:avLst/>
          </a:prstGeom>
          <a:noFill/>
          <a:ln/>
        </p:spPr>
        <p:txBody>
          <a:bodyPr/>
          <a:lstStyle/>
          <a:p>
            <a:endParaRPr lang="en-US" noProof="1"/>
          </a:p>
        </p:txBody>
      </p:sp>
      <p:sp>
        <p:nvSpPr>
          <p:cNvPr id="18" name="Text 14"/>
          <p:cNvSpPr/>
          <p:nvPr/>
        </p:nvSpPr>
        <p:spPr>
          <a:xfrm>
            <a:off x="12257032" y="5686431"/>
            <a:ext cx="1219352" cy="1143000"/>
          </a:xfrm>
          <a:prstGeom prst="rect">
            <a:avLst/>
          </a:prstGeom>
          <a:noFill/>
          <a:ln/>
        </p:spPr>
        <p:txBody>
          <a:bodyPr wrap="square" lIns="0" tIns="0" rIns="0" bIns="0" rtlCol="0" anchor="t"/>
          <a:lstStyle/>
          <a:p>
            <a:pPr marL="0" indent="0" algn="l">
              <a:lnSpc>
                <a:spcPts val="7200"/>
              </a:lnSpc>
              <a:buNone/>
            </a:pPr>
            <a:r>
              <a:rPr lang="en-US" sz="7200" b="1" noProof="1">
                <a:solidFill>
                  <a:srgbClr val="0B589F"/>
                </a:solidFill>
                <a:latin typeface="Meiryo" panose="020B0604030504040204" pitchFamily="34" charset="-128"/>
                <a:ea typeface="Meiryo" panose="020B0604030504040204" pitchFamily="34" charset="-128"/>
              </a:rPr>
              <a:t>0</a:t>
            </a:r>
            <a:r>
              <a:rPr lang="en-US" sz="3600" noProof="1">
                <a:latin typeface="Meiryo" panose="020B0604030504040204" pitchFamily="34" charset="-128"/>
                <a:ea typeface="Meiryo" panose="020B0604030504040204" pitchFamily="34" charset="-128"/>
              </a:rPr>
              <a:t>円</a:t>
            </a:r>
          </a:p>
        </p:txBody>
      </p:sp>
      <p:sp>
        <p:nvSpPr>
          <p:cNvPr id="19" name="Shape 15"/>
          <p:cNvSpPr/>
          <p:nvPr/>
        </p:nvSpPr>
        <p:spPr>
          <a:xfrm>
            <a:off x="15648356" y="5686431"/>
            <a:ext cx="2781648" cy="1295400"/>
          </a:xfrm>
          <a:prstGeom prst="rect">
            <a:avLst/>
          </a:prstGeom>
          <a:noFill/>
          <a:ln/>
        </p:spPr>
        <p:txBody>
          <a:bodyPr/>
          <a:lstStyle/>
          <a:p>
            <a:endParaRPr lang="en-US" noProof="1"/>
          </a:p>
        </p:txBody>
      </p:sp>
      <p:sp>
        <p:nvSpPr>
          <p:cNvPr id="20" name="Shape 16"/>
          <p:cNvSpPr/>
          <p:nvPr/>
        </p:nvSpPr>
        <p:spPr>
          <a:xfrm>
            <a:off x="15648356" y="5686431"/>
            <a:ext cx="2781648" cy="1295400"/>
          </a:xfrm>
          <a:prstGeom prst="rect">
            <a:avLst/>
          </a:prstGeom>
          <a:noFill/>
          <a:ln/>
        </p:spPr>
        <p:txBody>
          <a:bodyPr/>
          <a:lstStyle/>
          <a:p>
            <a:endParaRPr lang="en-US" noProof="1"/>
          </a:p>
        </p:txBody>
      </p:sp>
      <p:sp>
        <p:nvSpPr>
          <p:cNvPr id="21" name="Text 17"/>
          <p:cNvSpPr/>
          <p:nvPr/>
        </p:nvSpPr>
        <p:spPr>
          <a:xfrm>
            <a:off x="15414888" y="5686431"/>
            <a:ext cx="3236488" cy="1713895"/>
          </a:xfrm>
          <a:prstGeom prst="rect">
            <a:avLst/>
          </a:prstGeom>
          <a:noFill/>
          <a:ln/>
        </p:spPr>
        <p:txBody>
          <a:bodyPr wrap="square" lIns="0" tIns="0" rIns="0" bIns="0" rtlCol="0" anchor="t"/>
          <a:lstStyle/>
          <a:p>
            <a:pPr marL="0" indent="0" algn="ctr">
              <a:lnSpc>
                <a:spcPts val="7200"/>
              </a:lnSpc>
              <a:buNone/>
            </a:pPr>
            <a:r>
              <a:rPr lang="en-US" sz="7200" b="1" noProof="1">
                <a:solidFill>
                  <a:srgbClr val="0B589F"/>
                </a:solidFill>
                <a:latin typeface="Meiryo" panose="020B0604030504040204" pitchFamily="34" charset="-128"/>
                <a:ea typeface="Meiryo" panose="020B0604030504040204" pitchFamily="34" charset="-128"/>
              </a:rPr>
              <a:t>200</a:t>
            </a:r>
            <a:r>
              <a:rPr lang="en-US" sz="3600" noProof="1">
                <a:latin typeface="Meiryo" panose="020B0604030504040204" pitchFamily="34" charset="-128"/>
                <a:ea typeface="Meiryo" panose="020B0604030504040204" pitchFamily="34" charset="-128"/>
              </a:rPr>
              <a:t>円</a:t>
            </a:r>
          </a:p>
          <a:p>
            <a:pPr marL="0" indent="0" algn="ctr">
              <a:lnSpc>
                <a:spcPts val="1800"/>
              </a:lnSpc>
              <a:buNone/>
            </a:pPr>
            <a:r>
              <a:rPr lang="en-US" noProof="1">
                <a:latin typeface="Meiryo" panose="020B0604030504040204" pitchFamily="34" charset="-128"/>
                <a:ea typeface="Meiryo" panose="020B0604030504040204" pitchFamily="34" charset="-128"/>
              </a:rPr>
              <a:t> </a:t>
            </a:r>
          </a:p>
          <a:p>
            <a:pPr marL="0" indent="0" algn="ctr">
              <a:lnSpc>
                <a:spcPts val="1800"/>
              </a:lnSpc>
              <a:buNone/>
            </a:pPr>
            <a:r>
              <a:rPr lang="en-US" noProof="1">
                <a:latin typeface="Meiryo" panose="020B0604030504040204" pitchFamily="34" charset="-128"/>
                <a:ea typeface="Meiryo" panose="020B0604030504040204" pitchFamily="34" charset="-128"/>
              </a:rPr>
              <a:t>（ユーザー1人あたりの月額）</a:t>
            </a:r>
          </a:p>
        </p:txBody>
      </p:sp>
      <p:sp>
        <p:nvSpPr>
          <p:cNvPr id="22" name="Shape 18"/>
          <p:cNvSpPr/>
          <p:nvPr/>
        </p:nvSpPr>
        <p:spPr>
          <a:xfrm>
            <a:off x="19789073" y="5686431"/>
            <a:ext cx="3277010" cy="1295400"/>
          </a:xfrm>
          <a:prstGeom prst="rect">
            <a:avLst/>
          </a:prstGeom>
          <a:noFill/>
          <a:ln/>
        </p:spPr>
        <p:txBody>
          <a:bodyPr/>
          <a:lstStyle/>
          <a:p>
            <a:endParaRPr lang="en-US" noProof="1"/>
          </a:p>
        </p:txBody>
      </p:sp>
      <p:sp>
        <p:nvSpPr>
          <p:cNvPr id="23" name="Shape 19"/>
          <p:cNvSpPr/>
          <p:nvPr/>
        </p:nvSpPr>
        <p:spPr>
          <a:xfrm>
            <a:off x="19789073" y="5686431"/>
            <a:ext cx="3277010" cy="1295400"/>
          </a:xfrm>
          <a:prstGeom prst="rect">
            <a:avLst/>
          </a:prstGeom>
          <a:noFill/>
          <a:ln/>
        </p:spPr>
        <p:txBody>
          <a:bodyPr/>
          <a:lstStyle/>
          <a:p>
            <a:endParaRPr lang="en-US" noProof="1"/>
          </a:p>
        </p:txBody>
      </p:sp>
      <p:sp>
        <p:nvSpPr>
          <p:cNvPr id="24" name="Text 20"/>
          <p:cNvSpPr/>
          <p:nvPr/>
        </p:nvSpPr>
        <p:spPr>
          <a:xfrm>
            <a:off x="19539889" y="5686431"/>
            <a:ext cx="3792935" cy="1375229"/>
          </a:xfrm>
          <a:prstGeom prst="rect">
            <a:avLst/>
          </a:prstGeom>
          <a:noFill/>
          <a:ln/>
        </p:spPr>
        <p:txBody>
          <a:bodyPr wrap="square" lIns="0" tIns="0" rIns="0" bIns="0" rtlCol="0" anchor="t"/>
          <a:lstStyle/>
          <a:p>
            <a:pPr marL="0" indent="0" algn="ctr">
              <a:lnSpc>
                <a:spcPts val="7200"/>
              </a:lnSpc>
              <a:buNone/>
            </a:pPr>
            <a:r>
              <a:rPr lang="en-US" sz="7200" b="1" spc="-150" noProof="1">
                <a:solidFill>
                  <a:srgbClr val="0B589F"/>
                </a:solidFill>
                <a:latin typeface="Meiryo" panose="020B0604030504040204" pitchFamily="34" charset="-128"/>
                <a:ea typeface="Meiryo" panose="020B0604030504040204" pitchFamily="34" charset="-128"/>
              </a:rPr>
              <a:t>5,000</a:t>
            </a:r>
            <a:r>
              <a:rPr lang="en-US" sz="3600" noProof="1">
                <a:latin typeface="Meiryo" panose="020B0604030504040204" pitchFamily="34" charset="-128"/>
                <a:ea typeface="Meiryo" panose="020B0604030504040204" pitchFamily="34" charset="-128"/>
              </a:rPr>
              <a:t>円〜</a:t>
            </a:r>
          </a:p>
          <a:p>
            <a:pPr marL="0" indent="0" algn="ctr">
              <a:lnSpc>
                <a:spcPts val="1800"/>
              </a:lnSpc>
              <a:buNone/>
            </a:pPr>
            <a:r>
              <a:rPr lang="en-US" noProof="1">
                <a:latin typeface="Meiryo" panose="020B0604030504040204" pitchFamily="34" charset="-128"/>
                <a:ea typeface="Meiryo" panose="020B0604030504040204" pitchFamily="34" charset="-128"/>
              </a:rPr>
              <a:t> </a:t>
            </a:r>
          </a:p>
          <a:p>
            <a:pPr marL="0" indent="0" algn="ctr">
              <a:lnSpc>
                <a:spcPts val="1800"/>
              </a:lnSpc>
              <a:buNone/>
            </a:pPr>
            <a:r>
              <a:rPr lang="en-US" noProof="1">
                <a:latin typeface="Meiryo" panose="020B0604030504040204" pitchFamily="34" charset="-128"/>
                <a:ea typeface="Meiryo" panose="020B0604030504040204" pitchFamily="34" charset="-128"/>
              </a:rPr>
              <a:t>（30ユーザー以内の利用の月額）</a:t>
            </a:r>
          </a:p>
        </p:txBody>
      </p:sp>
      <p:sp>
        <p:nvSpPr>
          <p:cNvPr id="30" name="Shape 26"/>
          <p:cNvSpPr/>
          <p:nvPr/>
        </p:nvSpPr>
        <p:spPr>
          <a:xfrm>
            <a:off x="11139292" y="4365631"/>
            <a:ext cx="3226203" cy="876300"/>
          </a:xfrm>
          <a:prstGeom prst="rect">
            <a:avLst/>
          </a:prstGeom>
          <a:noFill/>
          <a:ln/>
        </p:spPr>
        <p:txBody>
          <a:bodyPr/>
          <a:lstStyle/>
          <a:p>
            <a:endParaRPr lang="en-US" noProof="1"/>
          </a:p>
        </p:txBody>
      </p:sp>
      <p:sp>
        <p:nvSpPr>
          <p:cNvPr id="31" name="Text 27"/>
          <p:cNvSpPr/>
          <p:nvPr/>
        </p:nvSpPr>
        <p:spPr>
          <a:xfrm>
            <a:off x="11101187" y="4365631"/>
            <a:ext cx="3302413" cy="419100"/>
          </a:xfrm>
          <a:prstGeom prst="rect">
            <a:avLst/>
          </a:prstGeom>
          <a:noFill/>
          <a:ln/>
        </p:spPr>
        <p:txBody>
          <a:bodyPr wrap="square" lIns="0" tIns="0" rIns="0" bIns="0" rtlCol="0" anchor="t"/>
          <a:lstStyle/>
          <a:p>
            <a:pPr marL="0" indent="0" algn="ctr">
              <a:lnSpc>
                <a:spcPts val="2700"/>
              </a:lnSpc>
              <a:buNone/>
            </a:pPr>
            <a:r>
              <a:rPr lang="en-US" b="1" noProof="1">
                <a:solidFill>
                  <a:srgbClr val="0B589F"/>
                </a:solidFill>
                <a:latin typeface="Meiryo" panose="020B0604030504040204" pitchFamily="34" charset="-128"/>
                <a:ea typeface="Meiryo" panose="020B0604030504040204" pitchFamily="34" charset="-128"/>
              </a:rPr>
              <a:t>少人数での利用に</a:t>
            </a:r>
          </a:p>
        </p:txBody>
      </p:sp>
      <p:sp>
        <p:nvSpPr>
          <p:cNvPr id="32" name="Shape 28"/>
          <p:cNvSpPr/>
          <p:nvPr/>
        </p:nvSpPr>
        <p:spPr>
          <a:xfrm>
            <a:off x="11139292" y="4759331"/>
            <a:ext cx="3226203" cy="482600"/>
          </a:xfrm>
          <a:prstGeom prst="roundRect">
            <a:avLst>
              <a:gd name="adj" fmla="val 153474"/>
            </a:avLst>
          </a:prstGeom>
          <a:solidFill>
            <a:srgbClr val="008BD4">
              <a:alpha val="100000"/>
            </a:srgbClr>
          </a:solidFill>
          <a:ln/>
        </p:spPr>
        <p:txBody>
          <a:bodyPr/>
          <a:lstStyle/>
          <a:p>
            <a:endParaRPr lang="en-US" noProof="1"/>
          </a:p>
        </p:txBody>
      </p:sp>
      <p:sp>
        <p:nvSpPr>
          <p:cNvPr id="33" name="Text 29"/>
          <p:cNvSpPr/>
          <p:nvPr/>
        </p:nvSpPr>
        <p:spPr>
          <a:xfrm>
            <a:off x="11291711" y="4835531"/>
            <a:ext cx="2921365" cy="482600"/>
          </a:xfrm>
          <a:prstGeom prst="rect">
            <a:avLst/>
          </a:prstGeom>
          <a:noFill/>
          <a:ln/>
        </p:spPr>
        <p:txBody>
          <a:bodyPr wrap="square" lIns="0" tIns="0" rIns="0" bIns="0" rtlCol="0" anchor="t"/>
          <a:lstStyle/>
          <a:p>
            <a:pPr marL="0" indent="0" algn="ctr">
              <a:lnSpc>
                <a:spcPts val="3000"/>
              </a:lnSpc>
              <a:buNone/>
            </a:pPr>
            <a:r>
              <a:rPr lang="en-US" sz="2000" b="1" noProof="1">
                <a:solidFill>
                  <a:schemeClr val="bg1"/>
                </a:solidFill>
                <a:latin typeface="Meiryo" panose="020B0604030504040204" pitchFamily="34" charset="-128"/>
                <a:ea typeface="Meiryo" panose="020B0604030504040204" pitchFamily="34" charset="-128"/>
              </a:rPr>
              <a:t>フリープラン</a:t>
            </a:r>
          </a:p>
        </p:txBody>
      </p:sp>
      <p:sp>
        <p:nvSpPr>
          <p:cNvPr id="34" name="Shape 30"/>
          <p:cNvSpPr/>
          <p:nvPr/>
        </p:nvSpPr>
        <p:spPr>
          <a:xfrm>
            <a:off x="15419727" y="4365631"/>
            <a:ext cx="3124591" cy="876300"/>
          </a:xfrm>
          <a:prstGeom prst="rect">
            <a:avLst/>
          </a:prstGeom>
          <a:noFill/>
          <a:ln/>
        </p:spPr>
        <p:txBody>
          <a:bodyPr/>
          <a:lstStyle/>
          <a:p>
            <a:endParaRPr lang="en-US" noProof="1"/>
          </a:p>
        </p:txBody>
      </p:sp>
      <p:sp>
        <p:nvSpPr>
          <p:cNvPr id="35" name="Text 31"/>
          <p:cNvSpPr/>
          <p:nvPr/>
        </p:nvSpPr>
        <p:spPr>
          <a:xfrm>
            <a:off x="15381622" y="4365631"/>
            <a:ext cx="3200800" cy="419100"/>
          </a:xfrm>
          <a:prstGeom prst="rect">
            <a:avLst/>
          </a:prstGeom>
          <a:noFill/>
          <a:ln/>
        </p:spPr>
        <p:txBody>
          <a:bodyPr wrap="square" lIns="0" tIns="0" rIns="0" bIns="0" rtlCol="0" anchor="t"/>
          <a:lstStyle/>
          <a:p>
            <a:pPr marL="0" indent="0" algn="ctr">
              <a:lnSpc>
                <a:spcPts val="2700"/>
              </a:lnSpc>
              <a:buNone/>
            </a:pPr>
            <a:r>
              <a:rPr lang="en-US" b="1" noProof="1">
                <a:solidFill>
                  <a:srgbClr val="0B589F"/>
                </a:solidFill>
                <a:latin typeface="Meiryo" panose="020B0604030504040204" pitchFamily="34" charset="-128"/>
                <a:ea typeface="Meiryo" panose="020B0604030504040204" pitchFamily="34" charset="-128"/>
              </a:rPr>
              <a:t>基本的な機能が使える</a:t>
            </a:r>
          </a:p>
        </p:txBody>
      </p:sp>
      <p:sp>
        <p:nvSpPr>
          <p:cNvPr id="36" name="Shape 32"/>
          <p:cNvSpPr/>
          <p:nvPr/>
        </p:nvSpPr>
        <p:spPr>
          <a:xfrm>
            <a:off x="15419727" y="4759331"/>
            <a:ext cx="3124591" cy="482600"/>
          </a:xfrm>
          <a:prstGeom prst="roundRect">
            <a:avLst>
              <a:gd name="adj" fmla="val 153474"/>
            </a:avLst>
          </a:prstGeom>
          <a:solidFill>
            <a:srgbClr val="008BD4">
              <a:alpha val="100000"/>
            </a:srgbClr>
          </a:solidFill>
          <a:ln/>
        </p:spPr>
        <p:txBody>
          <a:bodyPr/>
          <a:lstStyle/>
          <a:p>
            <a:endParaRPr lang="en-US" noProof="1"/>
          </a:p>
        </p:txBody>
      </p:sp>
      <p:sp>
        <p:nvSpPr>
          <p:cNvPr id="37" name="Text 33"/>
          <p:cNvSpPr/>
          <p:nvPr/>
        </p:nvSpPr>
        <p:spPr>
          <a:xfrm>
            <a:off x="15575424" y="4835531"/>
            <a:ext cx="2747640" cy="482600"/>
          </a:xfrm>
          <a:prstGeom prst="rect">
            <a:avLst/>
          </a:prstGeom>
          <a:noFill/>
          <a:ln/>
        </p:spPr>
        <p:txBody>
          <a:bodyPr wrap="square" lIns="0" tIns="0" rIns="0" bIns="0" rtlCol="0" anchor="t"/>
          <a:lstStyle/>
          <a:p>
            <a:pPr marL="0" indent="0" algn="ctr">
              <a:lnSpc>
                <a:spcPts val="3000"/>
              </a:lnSpc>
              <a:buNone/>
            </a:pPr>
            <a:r>
              <a:rPr lang="en-US" sz="2000" b="1" noProof="1">
                <a:solidFill>
                  <a:schemeClr val="bg1"/>
                </a:solidFill>
                <a:latin typeface="Meiryo" panose="020B0604030504040204" pitchFamily="34" charset="-128"/>
                <a:ea typeface="Meiryo" panose="020B0604030504040204" pitchFamily="34" charset="-128"/>
              </a:rPr>
              <a:t>スタンダードプラン</a:t>
            </a:r>
          </a:p>
        </p:txBody>
      </p:sp>
      <p:sp>
        <p:nvSpPr>
          <p:cNvPr id="38" name="Shape 34"/>
          <p:cNvSpPr/>
          <p:nvPr/>
        </p:nvSpPr>
        <p:spPr>
          <a:xfrm>
            <a:off x="19814477" y="4365631"/>
            <a:ext cx="3226203" cy="876300"/>
          </a:xfrm>
          <a:prstGeom prst="rect">
            <a:avLst/>
          </a:prstGeom>
          <a:noFill/>
          <a:ln/>
        </p:spPr>
        <p:txBody>
          <a:bodyPr/>
          <a:lstStyle/>
          <a:p>
            <a:endParaRPr lang="en-US" noProof="1"/>
          </a:p>
        </p:txBody>
      </p:sp>
      <p:sp>
        <p:nvSpPr>
          <p:cNvPr id="39" name="Text 35"/>
          <p:cNvSpPr/>
          <p:nvPr/>
        </p:nvSpPr>
        <p:spPr>
          <a:xfrm>
            <a:off x="19776372" y="4365631"/>
            <a:ext cx="3302413" cy="419100"/>
          </a:xfrm>
          <a:prstGeom prst="rect">
            <a:avLst/>
          </a:prstGeom>
          <a:noFill/>
          <a:ln/>
        </p:spPr>
        <p:txBody>
          <a:bodyPr wrap="square" lIns="0" tIns="0" rIns="0" bIns="0" rtlCol="0" anchor="t"/>
          <a:lstStyle/>
          <a:p>
            <a:pPr marL="0" indent="0" algn="ctr">
              <a:lnSpc>
                <a:spcPts val="2700"/>
              </a:lnSpc>
              <a:buNone/>
            </a:pPr>
            <a:r>
              <a:rPr lang="en-US" b="1" noProof="1">
                <a:solidFill>
                  <a:srgbClr val="0B589F"/>
                </a:solidFill>
                <a:latin typeface="Meiryo" panose="020B0604030504040204" pitchFamily="34" charset="-128"/>
                <a:ea typeface="Meiryo" panose="020B0604030504040204" pitchFamily="34" charset="-128"/>
              </a:rPr>
              <a:t>100名を超える方にお得な</a:t>
            </a:r>
          </a:p>
        </p:txBody>
      </p:sp>
      <p:sp>
        <p:nvSpPr>
          <p:cNvPr id="40" name="Shape 36"/>
          <p:cNvSpPr/>
          <p:nvPr/>
        </p:nvSpPr>
        <p:spPr>
          <a:xfrm>
            <a:off x="19814477" y="4759331"/>
            <a:ext cx="3226203" cy="482600"/>
          </a:xfrm>
          <a:prstGeom prst="roundRect">
            <a:avLst>
              <a:gd name="adj" fmla="val 153474"/>
            </a:avLst>
          </a:prstGeom>
          <a:solidFill>
            <a:srgbClr val="008BD4">
              <a:alpha val="100000"/>
            </a:srgbClr>
          </a:solidFill>
          <a:ln/>
        </p:spPr>
        <p:txBody>
          <a:bodyPr/>
          <a:lstStyle/>
          <a:p>
            <a:endParaRPr lang="en-US" noProof="1"/>
          </a:p>
        </p:txBody>
      </p:sp>
      <p:sp>
        <p:nvSpPr>
          <p:cNvPr id="41" name="Text 37"/>
          <p:cNvSpPr/>
          <p:nvPr/>
        </p:nvSpPr>
        <p:spPr>
          <a:xfrm>
            <a:off x="19966896" y="4835531"/>
            <a:ext cx="2921365" cy="482600"/>
          </a:xfrm>
          <a:prstGeom prst="rect">
            <a:avLst/>
          </a:prstGeom>
          <a:noFill/>
          <a:ln/>
        </p:spPr>
        <p:txBody>
          <a:bodyPr wrap="square" lIns="0" tIns="0" rIns="0" bIns="0" rtlCol="0" anchor="t"/>
          <a:lstStyle/>
          <a:p>
            <a:pPr marL="0" indent="0" algn="ctr">
              <a:lnSpc>
                <a:spcPts val="3000"/>
              </a:lnSpc>
              <a:buNone/>
            </a:pPr>
            <a:r>
              <a:rPr lang="en-US" sz="2000" b="1" noProof="1">
                <a:solidFill>
                  <a:schemeClr val="bg1"/>
                </a:solidFill>
                <a:latin typeface="Meiryo" panose="020B0604030504040204" pitchFamily="34" charset="-128"/>
                <a:ea typeface="Meiryo" panose="020B0604030504040204" pitchFamily="34" charset="-128"/>
              </a:rPr>
              <a:t>ビジネスプラン</a:t>
            </a:r>
          </a:p>
        </p:txBody>
      </p:sp>
      <p:sp>
        <p:nvSpPr>
          <p:cNvPr id="42" name="Shape 38"/>
          <p:cNvSpPr/>
          <p:nvPr/>
        </p:nvSpPr>
        <p:spPr>
          <a:xfrm>
            <a:off x="11609251" y="7388231"/>
            <a:ext cx="2286286" cy="736600"/>
          </a:xfrm>
          <a:prstGeom prst="roundRect">
            <a:avLst>
              <a:gd name="adj" fmla="val 13655"/>
            </a:avLst>
          </a:prstGeom>
          <a:noFill/>
          <a:ln/>
        </p:spPr>
        <p:txBody>
          <a:bodyPr/>
          <a:lstStyle/>
          <a:p>
            <a:endParaRPr lang="en-US" noProof="1"/>
          </a:p>
        </p:txBody>
      </p:sp>
      <p:sp>
        <p:nvSpPr>
          <p:cNvPr id="43" name="Shape 39"/>
          <p:cNvSpPr/>
          <p:nvPr/>
        </p:nvSpPr>
        <p:spPr>
          <a:xfrm>
            <a:off x="11609251" y="7388231"/>
            <a:ext cx="2286286" cy="317500"/>
          </a:xfrm>
          <a:prstGeom prst="rect">
            <a:avLst/>
          </a:prstGeom>
          <a:noFill/>
          <a:ln/>
        </p:spPr>
        <p:txBody>
          <a:bodyPr/>
          <a:lstStyle/>
          <a:p>
            <a:endParaRPr lang="en-US" noProof="1"/>
          </a:p>
        </p:txBody>
      </p:sp>
      <p:sp>
        <p:nvSpPr>
          <p:cNvPr id="44" name="Shape 40"/>
          <p:cNvSpPr/>
          <p:nvPr/>
        </p:nvSpPr>
        <p:spPr>
          <a:xfrm>
            <a:off x="11609251" y="7394581"/>
            <a:ext cx="304838" cy="304800"/>
          </a:xfrm>
          <a:prstGeom prst="rect">
            <a:avLst/>
          </a:prstGeom>
          <a:noFill/>
          <a:ln/>
        </p:spPr>
        <p:txBody>
          <a:bodyPr/>
          <a:lstStyle/>
          <a:p>
            <a:endParaRPr lang="en-US" noProof="1"/>
          </a:p>
        </p:txBody>
      </p:sp>
      <p:pic>
        <p:nvPicPr>
          <p:cNvPr id="45" name="Image 2" descr=" "/>
          <p:cNvPicPr>
            <a:picLocks noChangeAspect="1"/>
          </p:cNvPicPr>
          <p:nvPr/>
        </p:nvPicPr>
        <p:blipFill>
          <a:blip r:embed="rId5"/>
          <a:stretch>
            <a:fillRect/>
          </a:stretch>
        </p:blipFill>
        <p:spPr>
          <a:xfrm>
            <a:off x="11609251" y="7394581"/>
            <a:ext cx="304838" cy="304800"/>
          </a:xfrm>
          <a:prstGeom prst="rect">
            <a:avLst/>
          </a:prstGeom>
        </p:spPr>
      </p:pic>
      <p:pic>
        <p:nvPicPr>
          <p:cNvPr id="46" name="Image 3"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18827" y="7404106"/>
            <a:ext cx="285786" cy="285750"/>
          </a:xfrm>
          <a:prstGeom prst="rect">
            <a:avLst/>
          </a:prstGeom>
        </p:spPr>
      </p:pic>
      <p:pic>
        <p:nvPicPr>
          <p:cNvPr id="47" name="Image 4"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07688" y="7429506"/>
            <a:ext cx="196875" cy="158750"/>
          </a:xfrm>
          <a:prstGeom prst="rect">
            <a:avLst/>
          </a:prstGeom>
        </p:spPr>
      </p:pic>
      <p:sp>
        <p:nvSpPr>
          <p:cNvPr id="48" name="Text 41"/>
          <p:cNvSpPr/>
          <p:nvPr/>
        </p:nvSpPr>
        <p:spPr>
          <a:xfrm>
            <a:off x="11964895" y="7388231"/>
            <a:ext cx="2184673" cy="402167"/>
          </a:xfrm>
          <a:prstGeom prst="rect">
            <a:avLst/>
          </a:prstGeom>
          <a:noFill/>
          <a:ln/>
        </p:spPr>
        <p:txBody>
          <a:bodyPr wrap="square" lIns="0" tIns="0" rIns="0" bIns="0" rtlCol="0" anchor="t"/>
          <a:lstStyle/>
          <a:p>
            <a:pPr marL="0" indent="0" algn="l">
              <a:lnSpc>
                <a:spcPts val="2500"/>
              </a:lnSpc>
              <a:buNone/>
            </a:pPr>
            <a:r>
              <a:rPr lang="en-US" sz="2000" b="1" noProof="1">
                <a:solidFill>
                  <a:srgbClr val="81848C"/>
                </a:solidFill>
                <a:latin typeface="Meiryo" panose="020B0604030504040204" pitchFamily="34" charset="-128"/>
                <a:ea typeface="Meiryo" panose="020B0604030504040204" pitchFamily="34" charset="-128"/>
              </a:rPr>
              <a:t>kintone同期なし</a:t>
            </a:r>
          </a:p>
        </p:txBody>
      </p:sp>
      <p:sp>
        <p:nvSpPr>
          <p:cNvPr id="49" name="Shape 42"/>
          <p:cNvSpPr/>
          <p:nvPr/>
        </p:nvSpPr>
        <p:spPr>
          <a:xfrm>
            <a:off x="11609251" y="7807331"/>
            <a:ext cx="2184673" cy="317500"/>
          </a:xfrm>
          <a:prstGeom prst="rect">
            <a:avLst/>
          </a:prstGeom>
          <a:noFill/>
          <a:ln/>
        </p:spPr>
        <p:txBody>
          <a:bodyPr/>
          <a:lstStyle/>
          <a:p>
            <a:endParaRPr lang="en-US" noProof="1"/>
          </a:p>
        </p:txBody>
      </p:sp>
      <p:sp>
        <p:nvSpPr>
          <p:cNvPr id="50" name="Shape 43"/>
          <p:cNvSpPr/>
          <p:nvPr/>
        </p:nvSpPr>
        <p:spPr>
          <a:xfrm>
            <a:off x="11609251" y="7813681"/>
            <a:ext cx="304838" cy="304800"/>
          </a:xfrm>
          <a:prstGeom prst="rect">
            <a:avLst/>
          </a:prstGeom>
          <a:noFill/>
          <a:ln/>
        </p:spPr>
        <p:txBody>
          <a:bodyPr/>
          <a:lstStyle/>
          <a:p>
            <a:endParaRPr lang="en-US" noProof="1"/>
          </a:p>
        </p:txBody>
      </p:sp>
      <p:pic>
        <p:nvPicPr>
          <p:cNvPr id="51" name="Image 5" descr=" "/>
          <p:cNvPicPr>
            <a:picLocks noChangeAspect="1"/>
          </p:cNvPicPr>
          <p:nvPr/>
        </p:nvPicPr>
        <p:blipFill>
          <a:blip r:embed="rId5"/>
          <a:stretch>
            <a:fillRect/>
          </a:stretch>
        </p:blipFill>
        <p:spPr>
          <a:xfrm>
            <a:off x="11609251" y="7813681"/>
            <a:ext cx="304838" cy="304800"/>
          </a:xfrm>
          <a:prstGeom prst="rect">
            <a:avLst/>
          </a:prstGeom>
        </p:spPr>
      </p:pic>
      <p:pic>
        <p:nvPicPr>
          <p:cNvPr id="52" name="Image 6"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18827" y="7823206"/>
            <a:ext cx="285786" cy="285750"/>
          </a:xfrm>
          <a:prstGeom prst="rect">
            <a:avLst/>
          </a:prstGeom>
        </p:spPr>
      </p:pic>
      <p:pic>
        <p:nvPicPr>
          <p:cNvPr id="53" name="Image 7"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707688" y="7848606"/>
            <a:ext cx="196875" cy="158750"/>
          </a:xfrm>
          <a:prstGeom prst="rect">
            <a:avLst/>
          </a:prstGeom>
        </p:spPr>
      </p:pic>
      <p:sp>
        <p:nvSpPr>
          <p:cNvPr id="54" name="Text 44"/>
          <p:cNvSpPr/>
          <p:nvPr/>
        </p:nvSpPr>
        <p:spPr>
          <a:xfrm>
            <a:off x="11964895" y="7807331"/>
            <a:ext cx="1913706" cy="402167"/>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10ユーザー以下</a:t>
            </a:r>
          </a:p>
        </p:txBody>
      </p:sp>
      <p:sp>
        <p:nvSpPr>
          <p:cNvPr id="55" name="Shape 45"/>
          <p:cNvSpPr/>
          <p:nvPr/>
        </p:nvSpPr>
        <p:spPr>
          <a:xfrm>
            <a:off x="15584848" y="7388231"/>
            <a:ext cx="2908664" cy="1549400"/>
          </a:xfrm>
          <a:prstGeom prst="roundRect">
            <a:avLst>
              <a:gd name="adj" fmla="val 6492"/>
            </a:avLst>
          </a:prstGeom>
          <a:noFill/>
          <a:ln/>
        </p:spPr>
        <p:txBody>
          <a:bodyPr/>
          <a:lstStyle/>
          <a:p>
            <a:endParaRPr lang="en-US" noProof="1"/>
          </a:p>
        </p:txBody>
      </p:sp>
      <p:sp>
        <p:nvSpPr>
          <p:cNvPr id="56" name="Shape 46"/>
          <p:cNvSpPr/>
          <p:nvPr/>
        </p:nvSpPr>
        <p:spPr>
          <a:xfrm>
            <a:off x="15584848" y="7388231"/>
            <a:ext cx="2298987" cy="317500"/>
          </a:xfrm>
          <a:prstGeom prst="rect">
            <a:avLst/>
          </a:prstGeom>
          <a:noFill/>
          <a:ln/>
        </p:spPr>
        <p:txBody>
          <a:bodyPr/>
          <a:lstStyle/>
          <a:p>
            <a:endParaRPr lang="en-US" noProof="1"/>
          </a:p>
        </p:txBody>
      </p:sp>
      <p:sp>
        <p:nvSpPr>
          <p:cNvPr id="57" name="Shape 47"/>
          <p:cNvSpPr/>
          <p:nvPr/>
        </p:nvSpPr>
        <p:spPr>
          <a:xfrm>
            <a:off x="15584848" y="7394581"/>
            <a:ext cx="304838" cy="304800"/>
          </a:xfrm>
          <a:prstGeom prst="rect">
            <a:avLst/>
          </a:prstGeom>
          <a:noFill/>
          <a:ln/>
        </p:spPr>
        <p:txBody>
          <a:bodyPr/>
          <a:lstStyle/>
          <a:p>
            <a:endParaRPr lang="en-US" noProof="1"/>
          </a:p>
        </p:txBody>
      </p:sp>
      <p:pic>
        <p:nvPicPr>
          <p:cNvPr id="58" name="Image 8" descr=" "/>
          <p:cNvPicPr>
            <a:picLocks noChangeAspect="1"/>
          </p:cNvPicPr>
          <p:nvPr/>
        </p:nvPicPr>
        <p:blipFill>
          <a:blip r:embed="rId5"/>
          <a:stretch>
            <a:fillRect/>
          </a:stretch>
        </p:blipFill>
        <p:spPr>
          <a:xfrm>
            <a:off x="15584848" y="7394581"/>
            <a:ext cx="304838" cy="304800"/>
          </a:xfrm>
          <a:prstGeom prst="rect">
            <a:avLst/>
          </a:prstGeom>
        </p:spPr>
      </p:pic>
      <p:pic>
        <p:nvPicPr>
          <p:cNvPr id="59" name="Image 9"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594424" y="7404106"/>
            <a:ext cx="285786" cy="285750"/>
          </a:xfrm>
          <a:prstGeom prst="rect">
            <a:avLst/>
          </a:prstGeom>
        </p:spPr>
      </p:pic>
      <p:pic>
        <p:nvPicPr>
          <p:cNvPr id="60" name="Image 10"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683285" y="7429506"/>
            <a:ext cx="196875" cy="158750"/>
          </a:xfrm>
          <a:prstGeom prst="rect">
            <a:avLst/>
          </a:prstGeom>
        </p:spPr>
      </p:pic>
      <p:sp>
        <p:nvSpPr>
          <p:cNvPr id="61" name="Text 48"/>
          <p:cNvSpPr/>
          <p:nvPr/>
        </p:nvSpPr>
        <p:spPr>
          <a:xfrm>
            <a:off x="15940491" y="7388231"/>
            <a:ext cx="2113303" cy="402167"/>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kintone同期あり</a:t>
            </a:r>
          </a:p>
        </p:txBody>
      </p:sp>
      <p:sp>
        <p:nvSpPr>
          <p:cNvPr id="62" name="Shape 49"/>
          <p:cNvSpPr/>
          <p:nvPr/>
        </p:nvSpPr>
        <p:spPr>
          <a:xfrm>
            <a:off x="15584848" y="7807331"/>
            <a:ext cx="2324391" cy="317500"/>
          </a:xfrm>
          <a:prstGeom prst="rect">
            <a:avLst/>
          </a:prstGeom>
          <a:noFill/>
          <a:ln/>
        </p:spPr>
        <p:txBody>
          <a:bodyPr/>
          <a:lstStyle/>
          <a:p>
            <a:endParaRPr lang="en-US" noProof="1"/>
          </a:p>
        </p:txBody>
      </p:sp>
      <p:sp>
        <p:nvSpPr>
          <p:cNvPr id="63" name="Shape 50"/>
          <p:cNvSpPr/>
          <p:nvPr/>
        </p:nvSpPr>
        <p:spPr>
          <a:xfrm>
            <a:off x="15584848" y="7813681"/>
            <a:ext cx="304838" cy="304800"/>
          </a:xfrm>
          <a:prstGeom prst="rect">
            <a:avLst/>
          </a:prstGeom>
          <a:noFill/>
          <a:ln/>
        </p:spPr>
        <p:txBody>
          <a:bodyPr/>
          <a:lstStyle/>
          <a:p>
            <a:endParaRPr lang="en-US" noProof="1"/>
          </a:p>
        </p:txBody>
      </p:sp>
      <p:pic>
        <p:nvPicPr>
          <p:cNvPr id="64" name="Image 11" descr=" "/>
          <p:cNvPicPr>
            <a:picLocks noChangeAspect="1"/>
          </p:cNvPicPr>
          <p:nvPr/>
        </p:nvPicPr>
        <p:blipFill>
          <a:blip r:embed="rId5"/>
          <a:stretch>
            <a:fillRect/>
          </a:stretch>
        </p:blipFill>
        <p:spPr>
          <a:xfrm>
            <a:off x="15584848" y="7813681"/>
            <a:ext cx="304838" cy="304800"/>
          </a:xfrm>
          <a:prstGeom prst="rect">
            <a:avLst/>
          </a:prstGeom>
        </p:spPr>
      </p:pic>
      <p:pic>
        <p:nvPicPr>
          <p:cNvPr id="65" name="Image 12"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594424" y="7823206"/>
            <a:ext cx="285786" cy="285750"/>
          </a:xfrm>
          <a:prstGeom prst="rect">
            <a:avLst/>
          </a:prstGeom>
        </p:spPr>
      </p:pic>
      <p:pic>
        <p:nvPicPr>
          <p:cNvPr id="66" name="Image 13"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683285" y="7848606"/>
            <a:ext cx="196875" cy="158750"/>
          </a:xfrm>
          <a:prstGeom prst="rect">
            <a:avLst/>
          </a:prstGeom>
        </p:spPr>
      </p:pic>
      <p:sp>
        <p:nvSpPr>
          <p:cNvPr id="67" name="Text 51"/>
          <p:cNvSpPr/>
          <p:nvPr/>
        </p:nvSpPr>
        <p:spPr>
          <a:xfrm>
            <a:off x="15940492" y="7807331"/>
            <a:ext cx="2053423" cy="402167"/>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ユーザー制限なし</a:t>
            </a:r>
          </a:p>
        </p:txBody>
      </p:sp>
      <p:sp>
        <p:nvSpPr>
          <p:cNvPr id="68" name="Shape 52"/>
          <p:cNvSpPr/>
          <p:nvPr/>
        </p:nvSpPr>
        <p:spPr>
          <a:xfrm>
            <a:off x="15584848" y="8226431"/>
            <a:ext cx="2908664" cy="711200"/>
          </a:xfrm>
          <a:prstGeom prst="rect">
            <a:avLst/>
          </a:prstGeom>
          <a:noFill/>
          <a:ln/>
        </p:spPr>
        <p:txBody>
          <a:bodyPr/>
          <a:lstStyle/>
          <a:p>
            <a:endParaRPr lang="en-US" noProof="1"/>
          </a:p>
        </p:txBody>
      </p:sp>
      <p:pic>
        <p:nvPicPr>
          <p:cNvPr id="69" name="Image 14" descr=" "/>
          <p:cNvPicPr>
            <a:picLocks noChangeAspect="1"/>
          </p:cNvPicPr>
          <p:nvPr/>
        </p:nvPicPr>
        <p:blipFill>
          <a:blip r:embed="rId5"/>
          <a:stretch>
            <a:fillRect/>
          </a:stretch>
        </p:blipFill>
        <p:spPr>
          <a:xfrm>
            <a:off x="15584848" y="8226431"/>
            <a:ext cx="304838" cy="304800"/>
          </a:xfrm>
          <a:prstGeom prst="rect">
            <a:avLst/>
          </a:prstGeom>
        </p:spPr>
      </p:pic>
      <p:pic>
        <p:nvPicPr>
          <p:cNvPr id="70" name="Image 15"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645180" y="8248656"/>
            <a:ext cx="184173" cy="260350"/>
          </a:xfrm>
          <a:prstGeom prst="rect">
            <a:avLst/>
          </a:prstGeom>
        </p:spPr>
      </p:pic>
      <p:pic>
        <p:nvPicPr>
          <p:cNvPr id="71" name="Image 16"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645180" y="8401056"/>
            <a:ext cx="184173" cy="31750"/>
          </a:xfrm>
          <a:prstGeom prst="rect">
            <a:avLst/>
          </a:prstGeom>
        </p:spPr>
      </p:pic>
      <p:pic>
        <p:nvPicPr>
          <p:cNvPr id="72" name="Image 17"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645180" y="8350256"/>
            <a:ext cx="184173" cy="31750"/>
          </a:xfrm>
          <a:prstGeom prst="rect">
            <a:avLst/>
          </a:prstGeom>
        </p:spPr>
      </p:pic>
      <p:sp>
        <p:nvSpPr>
          <p:cNvPr id="73" name="Shape 53"/>
          <p:cNvSpPr/>
          <p:nvPr/>
        </p:nvSpPr>
        <p:spPr>
          <a:xfrm>
            <a:off x="15940492" y="8226431"/>
            <a:ext cx="2553019" cy="711200"/>
          </a:xfrm>
          <a:prstGeom prst="rect">
            <a:avLst/>
          </a:prstGeom>
          <a:noFill/>
          <a:ln/>
        </p:spPr>
        <p:txBody>
          <a:bodyPr/>
          <a:lstStyle/>
          <a:p>
            <a:endParaRPr lang="en-US" noProof="1"/>
          </a:p>
        </p:txBody>
      </p:sp>
      <p:sp>
        <p:nvSpPr>
          <p:cNvPr id="74" name="Text 54"/>
          <p:cNvSpPr/>
          <p:nvPr/>
        </p:nvSpPr>
        <p:spPr>
          <a:xfrm>
            <a:off x="15940492" y="8226431"/>
            <a:ext cx="2615116" cy="773289"/>
          </a:xfrm>
          <a:prstGeom prst="rect">
            <a:avLst/>
          </a:prstGeom>
          <a:noFill/>
          <a:ln/>
        </p:spPr>
        <p:txBody>
          <a:bodyPr wrap="square" lIns="0" tIns="0" rIns="0" bIns="0" rtlCol="0" anchor="t"/>
          <a:lstStyle/>
          <a:p>
            <a:pPr marL="0" indent="0" algn="l">
              <a:lnSpc>
                <a:spcPts val="2500"/>
              </a:lnSpc>
              <a:buNone/>
            </a:pPr>
            <a:r>
              <a:rPr lang="en-US" b="1" noProof="1">
                <a:latin typeface="Meiryo" panose="020B0604030504040204" pitchFamily="34" charset="-128"/>
                <a:ea typeface="Meiryo" panose="020B0604030504040204" pitchFamily="34" charset="-128"/>
              </a:rPr>
              <a:t>支払い方法</a:t>
            </a:r>
            <a:endParaRPr lang="en-US" sz="800" b="1" noProof="1">
              <a:latin typeface="Meiryo" panose="020B0604030504040204" pitchFamily="34" charset="-128"/>
              <a:ea typeface="Meiryo" panose="020B0604030504040204" pitchFamily="34" charset="-128"/>
              <a:cs typeface="Calibri" panose="020F0502020204030204"/>
            </a:endParaRPr>
          </a:p>
          <a:p>
            <a:pPr>
              <a:lnSpc>
                <a:spcPts val="750"/>
              </a:lnSpc>
            </a:pPr>
            <a:r>
              <a:rPr lang="en-US" sz="800" noProof="1">
                <a:latin typeface="Yu Gothic"/>
                <a:ea typeface="Yu Gothic"/>
              </a:rPr>
              <a:t> </a:t>
            </a:r>
            <a:endParaRPr lang="en-US" sz="800" noProof="1">
              <a:solidFill>
                <a:srgbClr val="000000"/>
              </a:solidFill>
              <a:latin typeface="Yu Gothic"/>
              <a:ea typeface="Yu Gothic"/>
            </a:endParaRPr>
          </a:p>
          <a:p>
            <a:pPr marL="0" indent="0" algn="l">
              <a:lnSpc>
                <a:spcPts val="2250"/>
              </a:lnSpc>
              <a:buNone/>
            </a:pPr>
            <a:r>
              <a:rPr lang="en-US" sz="1600" noProof="1">
                <a:solidFill>
                  <a:srgbClr val="B11416"/>
                </a:solidFill>
                <a:latin typeface="Meiryo" panose="020B0604030504040204" pitchFamily="34" charset="-128"/>
                <a:ea typeface="Meiryo" panose="020B0604030504040204" pitchFamily="34" charset="-128"/>
              </a:rPr>
              <a:t>・クレジットカード/月払い</a:t>
            </a:r>
            <a:endParaRPr lang="en-US" sz="1600" noProof="1">
              <a:latin typeface="Meiryo" panose="020B0604030504040204" pitchFamily="34" charset="-128"/>
              <a:ea typeface="Meiryo" panose="020B0604030504040204" pitchFamily="34" charset="-128"/>
            </a:endParaRPr>
          </a:p>
        </p:txBody>
      </p:sp>
      <p:sp>
        <p:nvSpPr>
          <p:cNvPr id="75" name="Shape 55"/>
          <p:cNvSpPr/>
          <p:nvPr/>
        </p:nvSpPr>
        <p:spPr>
          <a:xfrm>
            <a:off x="20093911" y="7388231"/>
            <a:ext cx="2680035" cy="1841500"/>
          </a:xfrm>
          <a:prstGeom prst="roundRect">
            <a:avLst>
              <a:gd name="adj" fmla="val 5462"/>
            </a:avLst>
          </a:prstGeom>
          <a:noFill/>
          <a:ln/>
        </p:spPr>
        <p:txBody>
          <a:bodyPr/>
          <a:lstStyle/>
          <a:p>
            <a:endParaRPr lang="en-US" noProof="1"/>
          </a:p>
        </p:txBody>
      </p:sp>
      <p:sp>
        <p:nvSpPr>
          <p:cNvPr id="76" name="Shape 56"/>
          <p:cNvSpPr/>
          <p:nvPr/>
        </p:nvSpPr>
        <p:spPr>
          <a:xfrm>
            <a:off x="20093911" y="7388231"/>
            <a:ext cx="2298987" cy="317500"/>
          </a:xfrm>
          <a:prstGeom prst="rect">
            <a:avLst/>
          </a:prstGeom>
          <a:noFill/>
          <a:ln/>
        </p:spPr>
        <p:txBody>
          <a:bodyPr/>
          <a:lstStyle/>
          <a:p>
            <a:endParaRPr lang="en-US" noProof="1"/>
          </a:p>
        </p:txBody>
      </p:sp>
      <p:sp>
        <p:nvSpPr>
          <p:cNvPr id="77" name="Shape 57"/>
          <p:cNvSpPr/>
          <p:nvPr/>
        </p:nvSpPr>
        <p:spPr>
          <a:xfrm>
            <a:off x="20093911" y="7394581"/>
            <a:ext cx="304838" cy="304800"/>
          </a:xfrm>
          <a:prstGeom prst="rect">
            <a:avLst/>
          </a:prstGeom>
          <a:noFill/>
          <a:ln/>
        </p:spPr>
        <p:txBody>
          <a:bodyPr/>
          <a:lstStyle/>
          <a:p>
            <a:endParaRPr lang="en-US" noProof="1"/>
          </a:p>
        </p:txBody>
      </p:sp>
      <p:pic>
        <p:nvPicPr>
          <p:cNvPr id="78" name="Image 18" descr=" "/>
          <p:cNvPicPr>
            <a:picLocks noChangeAspect="1"/>
          </p:cNvPicPr>
          <p:nvPr/>
        </p:nvPicPr>
        <p:blipFill>
          <a:blip r:embed="rId5"/>
          <a:stretch>
            <a:fillRect/>
          </a:stretch>
        </p:blipFill>
        <p:spPr>
          <a:xfrm>
            <a:off x="20093911" y="7394581"/>
            <a:ext cx="304838" cy="304800"/>
          </a:xfrm>
          <a:prstGeom prst="rect">
            <a:avLst/>
          </a:prstGeom>
        </p:spPr>
      </p:pic>
      <p:pic>
        <p:nvPicPr>
          <p:cNvPr id="79" name="Image 19"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103487" y="7404106"/>
            <a:ext cx="285786" cy="285750"/>
          </a:xfrm>
          <a:prstGeom prst="rect">
            <a:avLst/>
          </a:prstGeom>
        </p:spPr>
      </p:pic>
      <p:pic>
        <p:nvPicPr>
          <p:cNvPr id="80" name="Image 20"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192349" y="7429506"/>
            <a:ext cx="196875" cy="158750"/>
          </a:xfrm>
          <a:prstGeom prst="rect">
            <a:avLst/>
          </a:prstGeom>
        </p:spPr>
      </p:pic>
      <p:sp>
        <p:nvSpPr>
          <p:cNvPr id="81" name="Text 58"/>
          <p:cNvSpPr/>
          <p:nvPr/>
        </p:nvSpPr>
        <p:spPr>
          <a:xfrm>
            <a:off x="20449556" y="7388231"/>
            <a:ext cx="2181844" cy="402167"/>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kintone同期あり</a:t>
            </a:r>
          </a:p>
        </p:txBody>
      </p:sp>
      <p:sp>
        <p:nvSpPr>
          <p:cNvPr id="82" name="Shape 59"/>
          <p:cNvSpPr/>
          <p:nvPr/>
        </p:nvSpPr>
        <p:spPr>
          <a:xfrm>
            <a:off x="20093911" y="7807331"/>
            <a:ext cx="2324391" cy="317500"/>
          </a:xfrm>
          <a:prstGeom prst="rect">
            <a:avLst/>
          </a:prstGeom>
          <a:noFill/>
          <a:ln/>
        </p:spPr>
        <p:txBody>
          <a:bodyPr/>
          <a:lstStyle/>
          <a:p>
            <a:endParaRPr lang="en-US" noProof="1"/>
          </a:p>
        </p:txBody>
      </p:sp>
      <p:sp>
        <p:nvSpPr>
          <p:cNvPr id="83" name="Shape 60"/>
          <p:cNvSpPr/>
          <p:nvPr/>
        </p:nvSpPr>
        <p:spPr>
          <a:xfrm>
            <a:off x="20093911" y="7813681"/>
            <a:ext cx="304838" cy="304800"/>
          </a:xfrm>
          <a:prstGeom prst="rect">
            <a:avLst/>
          </a:prstGeom>
          <a:noFill/>
          <a:ln/>
        </p:spPr>
        <p:txBody>
          <a:bodyPr/>
          <a:lstStyle/>
          <a:p>
            <a:endParaRPr lang="en-US" noProof="1"/>
          </a:p>
        </p:txBody>
      </p:sp>
      <p:pic>
        <p:nvPicPr>
          <p:cNvPr id="84" name="Image 21" descr=" "/>
          <p:cNvPicPr>
            <a:picLocks noChangeAspect="1"/>
          </p:cNvPicPr>
          <p:nvPr/>
        </p:nvPicPr>
        <p:blipFill>
          <a:blip r:embed="rId5"/>
          <a:stretch>
            <a:fillRect/>
          </a:stretch>
        </p:blipFill>
        <p:spPr>
          <a:xfrm>
            <a:off x="20093911" y="7813681"/>
            <a:ext cx="304838" cy="304800"/>
          </a:xfrm>
          <a:prstGeom prst="rect">
            <a:avLst/>
          </a:prstGeom>
        </p:spPr>
      </p:pic>
      <p:pic>
        <p:nvPicPr>
          <p:cNvPr id="85" name="Image 22"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103487" y="7823206"/>
            <a:ext cx="285786" cy="285750"/>
          </a:xfrm>
          <a:prstGeom prst="rect">
            <a:avLst/>
          </a:prstGeom>
        </p:spPr>
      </p:pic>
      <p:pic>
        <p:nvPicPr>
          <p:cNvPr id="86" name="Image 23"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192349" y="7848606"/>
            <a:ext cx="196875" cy="158750"/>
          </a:xfrm>
          <a:prstGeom prst="rect">
            <a:avLst/>
          </a:prstGeom>
        </p:spPr>
      </p:pic>
      <p:sp>
        <p:nvSpPr>
          <p:cNvPr id="87" name="Text 61"/>
          <p:cNvSpPr/>
          <p:nvPr/>
        </p:nvSpPr>
        <p:spPr>
          <a:xfrm>
            <a:off x="20449556" y="7807331"/>
            <a:ext cx="2053423" cy="402167"/>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ユーザー制限なし</a:t>
            </a:r>
          </a:p>
        </p:txBody>
      </p:sp>
      <p:sp>
        <p:nvSpPr>
          <p:cNvPr id="88" name="Shape 62"/>
          <p:cNvSpPr/>
          <p:nvPr/>
        </p:nvSpPr>
        <p:spPr>
          <a:xfrm>
            <a:off x="20093911" y="8226431"/>
            <a:ext cx="2680035" cy="1003300"/>
          </a:xfrm>
          <a:prstGeom prst="rect">
            <a:avLst/>
          </a:prstGeom>
          <a:noFill/>
          <a:ln/>
        </p:spPr>
        <p:txBody>
          <a:bodyPr/>
          <a:lstStyle/>
          <a:p>
            <a:endParaRPr lang="en-US" noProof="1"/>
          </a:p>
        </p:txBody>
      </p:sp>
      <p:pic>
        <p:nvPicPr>
          <p:cNvPr id="89" name="Image 24" descr=" "/>
          <p:cNvPicPr>
            <a:picLocks noChangeAspect="1"/>
          </p:cNvPicPr>
          <p:nvPr/>
        </p:nvPicPr>
        <p:blipFill>
          <a:blip r:embed="rId5"/>
          <a:stretch>
            <a:fillRect/>
          </a:stretch>
        </p:blipFill>
        <p:spPr>
          <a:xfrm>
            <a:off x="20093911" y="8226431"/>
            <a:ext cx="304838" cy="304800"/>
          </a:xfrm>
          <a:prstGeom prst="rect">
            <a:avLst/>
          </a:prstGeom>
        </p:spPr>
      </p:pic>
      <p:pic>
        <p:nvPicPr>
          <p:cNvPr id="90" name="Image 25"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154244" y="8248656"/>
            <a:ext cx="184173" cy="260350"/>
          </a:xfrm>
          <a:prstGeom prst="rect">
            <a:avLst/>
          </a:prstGeom>
        </p:spPr>
      </p:pic>
      <p:pic>
        <p:nvPicPr>
          <p:cNvPr id="91" name="Image 26"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154244" y="8401056"/>
            <a:ext cx="184173" cy="31750"/>
          </a:xfrm>
          <a:prstGeom prst="rect">
            <a:avLst/>
          </a:prstGeom>
        </p:spPr>
      </p:pic>
      <p:pic>
        <p:nvPicPr>
          <p:cNvPr id="92" name="Image 27"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154244" y="8350256"/>
            <a:ext cx="184173" cy="31750"/>
          </a:xfrm>
          <a:prstGeom prst="rect">
            <a:avLst/>
          </a:prstGeom>
        </p:spPr>
      </p:pic>
      <p:sp>
        <p:nvSpPr>
          <p:cNvPr id="93" name="Shape 63"/>
          <p:cNvSpPr/>
          <p:nvPr/>
        </p:nvSpPr>
        <p:spPr>
          <a:xfrm>
            <a:off x="20449556" y="8226431"/>
            <a:ext cx="2324391" cy="1003300"/>
          </a:xfrm>
          <a:prstGeom prst="rect">
            <a:avLst/>
          </a:prstGeom>
          <a:noFill/>
          <a:ln/>
        </p:spPr>
        <p:txBody>
          <a:bodyPr/>
          <a:lstStyle/>
          <a:p>
            <a:endParaRPr lang="en-US" noProof="1"/>
          </a:p>
        </p:txBody>
      </p:sp>
      <p:sp>
        <p:nvSpPr>
          <p:cNvPr id="94" name="Text 64"/>
          <p:cNvSpPr/>
          <p:nvPr/>
        </p:nvSpPr>
        <p:spPr>
          <a:xfrm>
            <a:off x="20449556" y="8226431"/>
            <a:ext cx="2386487" cy="1065389"/>
          </a:xfrm>
          <a:prstGeom prst="rect">
            <a:avLst/>
          </a:prstGeom>
          <a:noFill/>
          <a:ln/>
        </p:spPr>
        <p:txBody>
          <a:bodyPr wrap="square" lIns="0" tIns="0" rIns="0" bIns="0" rtlCol="0" anchor="t"/>
          <a:lstStyle/>
          <a:p>
            <a:pPr marL="0" indent="0" algn="l">
              <a:lnSpc>
                <a:spcPts val="2500"/>
              </a:lnSpc>
              <a:buNone/>
            </a:pPr>
            <a:r>
              <a:rPr lang="en-US" sz="2000" b="1" noProof="1">
                <a:latin typeface="Meiryo" panose="020B0604030504040204" pitchFamily="34" charset="-128"/>
                <a:ea typeface="Meiryo" panose="020B0604030504040204" pitchFamily="34" charset="-128"/>
              </a:rPr>
              <a:t>支払い方法</a:t>
            </a:r>
          </a:p>
          <a:p>
            <a:pPr marL="0" indent="0" algn="l">
              <a:lnSpc>
                <a:spcPts val="750"/>
              </a:lnSpc>
              <a:buNone/>
            </a:pPr>
            <a:r>
              <a:rPr lang="en-US" sz="800" noProof="1">
                <a:latin typeface="Yu Gothic"/>
                <a:ea typeface="Yu Gothic"/>
              </a:rPr>
              <a:t> </a:t>
            </a:r>
          </a:p>
          <a:p>
            <a:pPr marL="0" indent="0" algn="l">
              <a:lnSpc>
                <a:spcPts val="2250"/>
              </a:lnSpc>
              <a:buNone/>
            </a:pPr>
            <a:r>
              <a:rPr lang="en-US" sz="1600" noProof="1">
                <a:solidFill>
                  <a:srgbClr val="B11416"/>
                </a:solidFill>
                <a:latin typeface="Meiryo" panose="020B0604030504040204" pitchFamily="34" charset="-128"/>
                <a:ea typeface="Meiryo" panose="020B0604030504040204" pitchFamily="34" charset="-128"/>
              </a:rPr>
              <a:t>・口座振替/月払い</a:t>
            </a:r>
          </a:p>
          <a:p>
            <a:pPr marL="0" indent="0" algn="l">
              <a:lnSpc>
                <a:spcPts val="2250"/>
              </a:lnSpc>
              <a:buNone/>
            </a:pPr>
            <a:r>
              <a:rPr lang="en-US" sz="1600" noProof="1">
                <a:solidFill>
                  <a:srgbClr val="B11416"/>
                </a:solidFill>
                <a:latin typeface="Meiryo" panose="020B0604030504040204" pitchFamily="34" charset="-128"/>
                <a:ea typeface="Meiryo" panose="020B0604030504040204" pitchFamily="34" charset="-128"/>
              </a:rPr>
              <a:t>・銀行振込/月or年払い</a:t>
            </a:r>
          </a:p>
        </p:txBody>
      </p:sp>
      <p:pic>
        <p:nvPicPr>
          <p:cNvPr id="95" name="Image 28" descr=" "/>
          <p:cNvPicPr>
            <a:picLocks noChangeAspect="1"/>
          </p:cNvPicPr>
          <p:nvPr/>
        </p:nvPicPr>
        <p:blipFill>
          <a:blip r:embed="rId18"/>
          <a:stretch>
            <a:fillRect/>
          </a:stretch>
        </p:blipFill>
        <p:spPr>
          <a:xfrm>
            <a:off x="11533041" y="10020306"/>
            <a:ext cx="11037680" cy="2768600"/>
          </a:xfrm>
          <a:prstGeom prst="rect">
            <a:avLst/>
          </a:prstGeom>
        </p:spPr>
      </p:pic>
      <p:sp>
        <p:nvSpPr>
          <p:cNvPr id="96" name="Shape 65"/>
          <p:cNvSpPr/>
          <p:nvPr/>
        </p:nvSpPr>
        <p:spPr>
          <a:xfrm>
            <a:off x="18290286" y="2946400"/>
            <a:ext cx="1524191" cy="1524000"/>
          </a:xfrm>
          <a:prstGeom prst="rect">
            <a:avLst/>
          </a:prstGeom>
          <a:noFill/>
          <a:ln/>
        </p:spPr>
        <p:txBody>
          <a:bodyPr/>
          <a:lstStyle/>
          <a:p>
            <a:endParaRPr lang="en-US" noProof="1"/>
          </a:p>
        </p:txBody>
      </p:sp>
      <p:pic>
        <p:nvPicPr>
          <p:cNvPr id="97" name="Image 29"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290286" y="2946400"/>
            <a:ext cx="1524191" cy="1524000"/>
          </a:xfrm>
          <a:prstGeom prst="rect">
            <a:avLst/>
          </a:prstGeom>
        </p:spPr>
      </p:pic>
      <p:sp>
        <p:nvSpPr>
          <p:cNvPr id="98" name="Shape 66"/>
          <p:cNvSpPr/>
          <p:nvPr/>
        </p:nvSpPr>
        <p:spPr>
          <a:xfrm>
            <a:off x="18378403" y="3472656"/>
            <a:ext cx="1371771" cy="495300"/>
          </a:xfrm>
          <a:prstGeom prst="rect">
            <a:avLst/>
          </a:prstGeom>
          <a:noFill/>
          <a:ln/>
        </p:spPr>
        <p:txBody>
          <a:bodyPr/>
          <a:lstStyle/>
          <a:p>
            <a:endParaRPr lang="en-US" noProof="1"/>
          </a:p>
        </p:txBody>
      </p:sp>
      <p:sp>
        <p:nvSpPr>
          <p:cNvPr id="99" name="Text 67"/>
          <p:cNvSpPr/>
          <p:nvPr/>
        </p:nvSpPr>
        <p:spPr>
          <a:xfrm>
            <a:off x="18322834" y="3417094"/>
            <a:ext cx="1482910" cy="606425"/>
          </a:xfrm>
          <a:prstGeom prst="rect">
            <a:avLst/>
          </a:prstGeom>
          <a:noFill/>
          <a:ln/>
        </p:spPr>
        <p:txBody>
          <a:bodyPr wrap="square" lIns="0" tIns="0" rIns="0" bIns="0" rtlCol="0" anchor="ctr"/>
          <a:lstStyle/>
          <a:p>
            <a:pPr marL="0" indent="0" algn="ctr">
              <a:lnSpc>
                <a:spcPts val="3938"/>
              </a:lnSpc>
              <a:buNone/>
            </a:pPr>
            <a:r>
              <a:rPr lang="en-US" sz="2400" b="1" noProof="1">
                <a:solidFill>
                  <a:schemeClr val="bg1"/>
                </a:solidFill>
                <a:latin typeface="Meiryo" panose="020B0604030504040204" pitchFamily="34" charset="-128"/>
                <a:ea typeface="Meiryo" panose="020B0604030504040204" pitchFamily="34" charset="-128"/>
              </a:rPr>
              <a:t>おすすめ</a:t>
            </a:r>
          </a:p>
        </p:txBody>
      </p:sp>
      <p:sp>
        <p:nvSpPr>
          <p:cNvPr id="6" name="Text 4">
            <a:extLst>
              <a:ext uri="{FF2B5EF4-FFF2-40B4-BE49-F238E27FC236}">
                <a16:creationId xmlns:a16="http://schemas.microsoft.com/office/drawing/2014/main" id="{25766538-9A65-76A1-9F42-7746B35F9934}"/>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8" name="Text 6">
            <a:extLst>
              <a:ext uri="{FF2B5EF4-FFF2-40B4-BE49-F238E27FC236}">
                <a16:creationId xmlns:a16="http://schemas.microsoft.com/office/drawing/2014/main" id="{2BEB52E1-749B-4FF7-253B-F98F58D710FE}"/>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17</a:t>
            </a:r>
            <a:endParaRPr lang="en-US" spc="-150" noProof="1">
              <a:latin typeface="Meiryo" panose="020B0604030504040204" pitchFamily="34" charset="-128"/>
              <a:ea typeface="Meiryo" panose="020B0604030504040204" pitchFamily="34" charset="-128"/>
            </a:endParaRPr>
          </a:p>
        </p:txBody>
      </p:sp>
      <p:sp>
        <p:nvSpPr>
          <p:cNvPr id="9" name="Shape 3">
            <a:extLst>
              <a:ext uri="{FF2B5EF4-FFF2-40B4-BE49-F238E27FC236}">
                <a16:creationId xmlns:a16="http://schemas.microsoft.com/office/drawing/2014/main" id="{918A2E69-93CB-1906-2C99-C3546F2ACD79}"/>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10" name="Text 4">
            <a:extLst>
              <a:ext uri="{FF2B5EF4-FFF2-40B4-BE49-F238E27FC236}">
                <a16:creationId xmlns:a16="http://schemas.microsoft.com/office/drawing/2014/main" id="{CB61E0E4-9048-5CEA-B8C2-2F27B5112FBD}"/>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提案する理由③</a:t>
            </a:r>
          </a:p>
        </p:txBody>
      </p:sp>
      <p:sp>
        <p:nvSpPr>
          <p:cNvPr id="11" name="Text 5">
            <a:extLst>
              <a:ext uri="{FF2B5EF4-FFF2-40B4-BE49-F238E27FC236}">
                <a16:creationId xmlns:a16="http://schemas.microsoft.com/office/drawing/2014/main" id="{2FA92B79-43CB-A551-2265-2FA845F70632}"/>
              </a:ext>
            </a:extLst>
          </p:cNvPr>
          <p:cNvSpPr/>
          <p:nvPr/>
        </p:nvSpPr>
        <p:spPr>
          <a:xfrm>
            <a:off x="4007412" y="495968"/>
            <a:ext cx="16616648" cy="965200"/>
          </a:xfrm>
          <a:prstGeom prst="rect">
            <a:avLst/>
          </a:prstGeom>
          <a:noFill/>
          <a:ln/>
        </p:spPr>
        <p:txBody>
          <a:bodyPr wrap="square" lIns="0" tIns="0" rIns="0" bIns="0" rtlCol="0" anchor="t"/>
          <a:lstStyle/>
          <a:p>
            <a:pPr>
              <a:lnSpc>
                <a:spcPts val="6000"/>
              </a:lnSpc>
            </a:pPr>
            <a:r>
              <a:rPr lang="en-US" altLang="ja-JP" sz="4800" b="1" noProof="1">
                <a:latin typeface="Meiryo" panose="020B0604030504040204" pitchFamily="34" charset="-128"/>
                <a:ea typeface="Meiryo" panose="020B0604030504040204" pitchFamily="34" charset="-128"/>
              </a:rPr>
              <a:t>必要な機能に絞ってコストも抑えた「シンプルなサービス」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C3729208-D46F-3616-01D0-38DEF88DD9FC}"/>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BA1CA3B9-F85A-CC54-DA44-0FCEE2BEE9AB}"/>
              </a:ext>
            </a:extLst>
          </p:cNvPr>
          <p:cNvSpPr/>
          <p:nvPr/>
        </p:nvSpPr>
        <p:spPr>
          <a:xfrm>
            <a:off x="1244756" y="5353050"/>
            <a:ext cx="2870559" cy="7239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提案する理由</a:t>
            </a:r>
          </a:p>
        </p:txBody>
      </p:sp>
      <p:sp>
        <p:nvSpPr>
          <p:cNvPr id="4" name="Shape 1">
            <a:extLst>
              <a:ext uri="{FF2B5EF4-FFF2-40B4-BE49-F238E27FC236}">
                <a16:creationId xmlns:a16="http://schemas.microsoft.com/office/drawing/2014/main" id="{CE37F09D-0D72-4F89-F9E3-5E5F423CC9E2}"/>
              </a:ext>
            </a:extLst>
          </p:cNvPr>
          <p:cNvSpPr/>
          <p:nvPr/>
        </p:nvSpPr>
        <p:spPr>
          <a:xfrm>
            <a:off x="1587698" y="6330950"/>
            <a:ext cx="2032254" cy="2032000"/>
          </a:xfrm>
          <a:prstGeom prst="roundRect">
            <a:avLst>
              <a:gd name="adj" fmla="val 49950"/>
            </a:avLst>
          </a:prstGeom>
          <a:noFill/>
          <a:ln w="50800">
            <a:solidFill>
              <a:srgbClr val="0B589F"/>
            </a:solidFill>
            <a:prstDash val="solid"/>
          </a:ln>
        </p:spPr>
        <p:txBody>
          <a:bodyPr/>
          <a:lstStyle/>
          <a:p>
            <a:endParaRPr lang="en-US" noProof="1"/>
          </a:p>
        </p:txBody>
      </p:sp>
      <p:sp>
        <p:nvSpPr>
          <p:cNvPr id="5" name="Text 2">
            <a:extLst>
              <a:ext uri="{FF2B5EF4-FFF2-40B4-BE49-F238E27FC236}">
                <a16:creationId xmlns:a16="http://schemas.microsoft.com/office/drawing/2014/main" id="{30A1C663-BA0C-5715-B353-5DCE06F22E58}"/>
              </a:ext>
            </a:extLst>
          </p:cNvPr>
          <p:cNvSpPr/>
          <p:nvPr/>
        </p:nvSpPr>
        <p:spPr>
          <a:xfrm>
            <a:off x="1333667" y="6458293"/>
            <a:ext cx="2540318" cy="1676400"/>
          </a:xfrm>
          <a:prstGeom prst="rect">
            <a:avLst/>
          </a:prstGeom>
          <a:noFill/>
          <a:ln/>
        </p:spPr>
        <p:txBody>
          <a:bodyPr wrap="square" lIns="0" tIns="0" rIns="0" bIns="0" rtlCol="0" anchor="t"/>
          <a:lstStyle/>
          <a:p>
            <a:pPr marL="0" indent="0" algn="ctr">
              <a:lnSpc>
                <a:spcPts val="15000"/>
              </a:lnSpc>
              <a:buNone/>
            </a:pPr>
            <a:r>
              <a:rPr lang="en-US" sz="9600" b="1" noProof="1">
                <a:solidFill>
                  <a:srgbClr val="0B589F"/>
                </a:solidFill>
                <a:latin typeface="Meiryo" panose="020B0604030504040204" pitchFamily="34" charset="-128"/>
                <a:ea typeface="Meiryo" panose="020B0604030504040204" pitchFamily="34" charset="-128"/>
              </a:rPr>
              <a:t>4</a:t>
            </a:r>
            <a:endParaRPr lang="en-US" b="1" noProof="1">
              <a:latin typeface="Meiryo" panose="020B0604030504040204" pitchFamily="34" charset="-128"/>
              <a:ea typeface="Meiryo" panose="020B0604030504040204" pitchFamily="34" charset="-128"/>
            </a:endParaRPr>
          </a:p>
        </p:txBody>
      </p:sp>
      <p:sp>
        <p:nvSpPr>
          <p:cNvPr id="19" name="Text 1">
            <a:extLst>
              <a:ext uri="{FF2B5EF4-FFF2-40B4-BE49-F238E27FC236}">
                <a16:creationId xmlns:a16="http://schemas.microsoft.com/office/drawing/2014/main" id="{4194861F-918A-3CED-EA09-72929C954A9E}"/>
              </a:ext>
            </a:extLst>
          </p:cNvPr>
          <p:cNvSpPr/>
          <p:nvPr/>
        </p:nvSpPr>
        <p:spPr>
          <a:xfrm>
            <a:off x="6223778" y="5707311"/>
            <a:ext cx="12667490" cy="893391"/>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cs typeface="Calibri"/>
              </a:rPr>
              <a:t>国際規格に準拠した</a:t>
            </a:r>
          </a:p>
        </p:txBody>
      </p:sp>
      <p:sp>
        <p:nvSpPr>
          <p:cNvPr id="20" name="Text 1">
            <a:extLst>
              <a:ext uri="{FF2B5EF4-FFF2-40B4-BE49-F238E27FC236}">
                <a16:creationId xmlns:a16="http://schemas.microsoft.com/office/drawing/2014/main" id="{29612478-80A3-A436-D034-EF8402FB7AD9}"/>
              </a:ext>
            </a:extLst>
          </p:cNvPr>
          <p:cNvSpPr/>
          <p:nvPr/>
        </p:nvSpPr>
        <p:spPr>
          <a:xfrm>
            <a:off x="5484702" y="6693877"/>
            <a:ext cx="18887589" cy="1756634"/>
          </a:xfrm>
          <a:prstGeom prst="rect">
            <a:avLst/>
          </a:prstGeom>
          <a:noFill/>
          <a:ln/>
        </p:spPr>
        <p:txBody>
          <a:bodyPr wrap="square" lIns="0" tIns="0" rIns="0" bIns="0" rtlCol="0" anchor="t"/>
          <a:lstStyle/>
          <a:p>
            <a:pPr marL="0" indent="0" algn="l">
              <a:buNone/>
            </a:pPr>
            <a:r>
              <a:rPr lang="en-US" sz="9600" b="1" noProof="1">
                <a:solidFill>
                  <a:srgbClr val="0B589F"/>
                </a:solidFill>
                <a:latin typeface="Meiryo" panose="020B0604030504040204" pitchFamily="34" charset="-128"/>
                <a:ea typeface="Meiryo" panose="020B0604030504040204" pitchFamily="34" charset="-128"/>
              </a:rPr>
              <a:t>「高いセキュリティと安心感」</a:t>
            </a:r>
            <a:endParaRPr lang="en-US" b="1" noProof="1">
              <a:latin typeface="Meiryo" panose="020B0604030504040204" pitchFamily="34" charset="-128"/>
              <a:ea typeface="Meiryo" panose="020B0604030504040204" pitchFamily="34" charset="-128"/>
              <a:cs typeface="Calibri" panose="020F0502020204030204"/>
            </a:endParaRPr>
          </a:p>
        </p:txBody>
      </p:sp>
      <p:sp>
        <p:nvSpPr>
          <p:cNvPr id="2" name="Text 4">
            <a:extLst>
              <a:ext uri="{FF2B5EF4-FFF2-40B4-BE49-F238E27FC236}">
                <a16:creationId xmlns:a16="http://schemas.microsoft.com/office/drawing/2014/main" id="{B7B71816-3C99-E086-B988-7CBD5D969856}"/>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6" name="Text 6">
            <a:extLst>
              <a:ext uri="{FF2B5EF4-FFF2-40B4-BE49-F238E27FC236}">
                <a16:creationId xmlns:a16="http://schemas.microsoft.com/office/drawing/2014/main" id="{29A2A5D8-28AD-BA6D-B652-5C31A7FB4996}"/>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18</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100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a:blip r:embed="rId3"/>
          <a:stretch>
            <a:fillRect/>
          </a:stretch>
        </a:blipFill>
        <a:effectLst/>
      </p:bgPr>
    </p:bg>
    <p:spTree>
      <p:nvGrpSpPr>
        <p:cNvPr id="1" name=""/>
        <p:cNvGrpSpPr/>
        <p:nvPr/>
      </p:nvGrpSpPr>
      <p:grpSpPr>
        <a:xfrm>
          <a:off x="0" y="0"/>
          <a:ext cx="0" cy="0"/>
          <a:chOff x="0" y="0"/>
          <a:chExt cx="0" cy="0"/>
        </a:xfrm>
      </p:grpSpPr>
      <p:pic>
        <p:nvPicPr>
          <p:cNvPr id="4" name="Image 0"/>
          <p:cNvPicPr>
            <a:picLocks noChangeAspect="1"/>
          </p:cNvPicPr>
          <p:nvPr/>
        </p:nvPicPr>
        <p:blipFill>
          <a:blip r:embed="rId4"/>
          <a:stretch>
            <a:fillRect/>
          </a:stretch>
        </p:blipFill>
        <p:spPr>
          <a:xfrm>
            <a:off x="1422895" y="5067300"/>
            <a:ext cx="5080000" cy="2857500"/>
          </a:xfrm>
          <a:prstGeom prst="rect">
            <a:avLst/>
          </a:prstGeom>
        </p:spPr>
      </p:pic>
      <p:sp>
        <p:nvSpPr>
          <p:cNvPr id="7" name="Shape 4"/>
          <p:cNvSpPr/>
          <p:nvPr/>
        </p:nvSpPr>
        <p:spPr>
          <a:xfrm>
            <a:off x="1422578" y="8331200"/>
            <a:ext cx="838305" cy="406400"/>
          </a:xfrm>
          <a:prstGeom prst="roundRect">
            <a:avLst>
              <a:gd name="adj" fmla="val 13500"/>
            </a:avLst>
          </a:prstGeom>
          <a:noFill/>
          <a:ln w="12700">
            <a:solidFill>
              <a:srgbClr val="81848C"/>
            </a:solidFill>
            <a:prstDash val="solid"/>
          </a:ln>
        </p:spPr>
        <p:txBody>
          <a:bodyPr/>
          <a:lstStyle/>
          <a:p>
            <a:endParaRPr lang="en-US" noProof="1"/>
          </a:p>
        </p:txBody>
      </p:sp>
      <p:sp>
        <p:nvSpPr>
          <p:cNvPr id="8" name="Text 5"/>
          <p:cNvSpPr/>
          <p:nvPr/>
        </p:nvSpPr>
        <p:spPr>
          <a:xfrm>
            <a:off x="1512003" y="8396668"/>
            <a:ext cx="702821" cy="372533"/>
          </a:xfrm>
          <a:prstGeom prst="rect">
            <a:avLst/>
          </a:prstGeom>
          <a:noFill/>
          <a:ln/>
        </p:spPr>
        <p:txBody>
          <a:bodyPr wrap="square" lIns="0" tIns="0" rIns="0" bIns="0" rtlCol="0" anchor="t"/>
          <a:lstStyle/>
          <a:p>
            <a:pPr marL="0" indent="0" algn="ctr">
              <a:lnSpc>
                <a:spcPts val="2400"/>
              </a:lnSpc>
              <a:buNone/>
            </a:pPr>
            <a:r>
              <a:rPr lang="en-US" sz="1600" kern="0" spc="80" noProof="1">
                <a:solidFill>
                  <a:srgbClr val="81848C"/>
                </a:solidFill>
                <a:latin typeface="Meiryo" panose="020B0604030504040204" pitchFamily="34" charset="-128"/>
                <a:ea typeface="Meiryo" panose="020B0604030504040204" pitchFamily="34" charset="-128"/>
                <a:cs typeface="YuGothic Bold" pitchFamily="34" charset="-120"/>
              </a:rPr>
              <a:t>技術面</a:t>
            </a:r>
            <a:endParaRPr lang="en-US" sz="1600" noProof="1">
              <a:solidFill>
                <a:srgbClr val="81848C"/>
              </a:solidFill>
              <a:latin typeface="Meiryo" panose="020B0604030504040204" pitchFamily="34" charset="-128"/>
              <a:ea typeface="Meiryo" panose="020B0604030504040204" pitchFamily="34" charset="-128"/>
            </a:endParaRPr>
          </a:p>
        </p:txBody>
      </p:sp>
      <p:sp>
        <p:nvSpPr>
          <p:cNvPr id="9" name="Text 6"/>
          <p:cNvSpPr/>
          <p:nvPr/>
        </p:nvSpPr>
        <p:spPr>
          <a:xfrm>
            <a:off x="1422578" y="87884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すべての通信を暗号化して</a:t>
            </a:r>
          </a:p>
          <a:p>
            <a:pPr marL="0" indent="0" algn="l">
              <a:lnSpc>
                <a:spcPts val="3750"/>
              </a:lnSpc>
              <a:buNone/>
            </a:pPr>
            <a:r>
              <a:rPr lang="en-US" sz="2800" b="1" noProof="1">
                <a:latin typeface="Meiryo" panose="020B0604030504040204" pitchFamily="34" charset="-128"/>
                <a:ea typeface="Meiryo" panose="020B0604030504040204" pitchFamily="34" charset="-128"/>
              </a:rPr>
              <a:t>データを保護</a:t>
            </a:r>
          </a:p>
        </p:txBody>
      </p:sp>
      <p:sp>
        <p:nvSpPr>
          <p:cNvPr id="10" name="Text 7"/>
          <p:cNvSpPr/>
          <p:nvPr/>
        </p:nvSpPr>
        <p:spPr>
          <a:xfrm>
            <a:off x="1422578" y="9956799"/>
            <a:ext cx="5182248" cy="2063601"/>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SSL/TLSでサーバーとの</a:t>
            </a:r>
            <a:r>
              <a:rPr lang="en-US" sz="2200" b="1" noProof="1">
                <a:solidFill>
                  <a:srgbClr val="0B589F"/>
                </a:solidFill>
                <a:latin typeface="Meiryo" panose="020B0604030504040204" pitchFamily="34" charset="-128"/>
                <a:ea typeface="Meiryo" panose="020B0604030504040204" pitchFamily="34" charset="-128"/>
              </a:rPr>
              <a:t>通信をすべて暗号化</a:t>
            </a:r>
            <a:r>
              <a:rPr lang="en-US" sz="2200" noProof="1">
                <a:latin typeface="Meiryo" panose="020B0604030504040204" pitchFamily="34" charset="-128"/>
                <a:ea typeface="Meiryo" panose="020B0604030504040204" pitchFamily="34" charset="-128"/>
              </a:rPr>
              <a:t>し盗聴や改ざんを防ぐため、大切な情報を第三者の脅威から厳重に保護しています。</a:t>
            </a:r>
          </a:p>
        </p:txBody>
      </p:sp>
      <p:pic>
        <p:nvPicPr>
          <p:cNvPr id="12" name="Image 1"/>
          <p:cNvPicPr>
            <a:picLocks noChangeAspect="1"/>
          </p:cNvPicPr>
          <p:nvPr/>
        </p:nvPicPr>
        <p:blipFill>
          <a:blip r:embed="rId5"/>
          <a:stretch>
            <a:fillRect/>
          </a:stretch>
        </p:blipFill>
        <p:spPr>
          <a:xfrm>
            <a:off x="6909981" y="5067300"/>
            <a:ext cx="5080000" cy="2857499"/>
          </a:xfrm>
          <a:prstGeom prst="rect">
            <a:avLst/>
          </a:prstGeom>
        </p:spPr>
      </p:pic>
      <p:sp>
        <p:nvSpPr>
          <p:cNvPr id="15" name="Shape 11"/>
          <p:cNvSpPr/>
          <p:nvPr/>
        </p:nvSpPr>
        <p:spPr>
          <a:xfrm>
            <a:off x="6909664" y="8331200"/>
            <a:ext cx="838305" cy="406400"/>
          </a:xfrm>
          <a:prstGeom prst="roundRect">
            <a:avLst>
              <a:gd name="adj" fmla="val 13500"/>
            </a:avLst>
          </a:prstGeom>
          <a:noFill/>
          <a:ln w="12700">
            <a:solidFill>
              <a:srgbClr val="81848C"/>
            </a:solidFill>
            <a:prstDash val="solid"/>
          </a:ln>
        </p:spPr>
        <p:txBody>
          <a:bodyPr/>
          <a:lstStyle/>
          <a:p>
            <a:endParaRPr lang="en-US" noProof="1"/>
          </a:p>
        </p:txBody>
      </p:sp>
      <p:sp>
        <p:nvSpPr>
          <p:cNvPr id="16" name="Text 12"/>
          <p:cNvSpPr/>
          <p:nvPr/>
        </p:nvSpPr>
        <p:spPr>
          <a:xfrm>
            <a:off x="6999088" y="8396668"/>
            <a:ext cx="702821"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技術面</a:t>
            </a:r>
            <a:endParaRPr lang="en-US" sz="1600" noProof="1">
              <a:latin typeface="Meiryo" panose="020B0604030504040204" pitchFamily="34" charset="-128"/>
              <a:ea typeface="Meiryo" panose="020B0604030504040204" pitchFamily="34" charset="-128"/>
            </a:endParaRPr>
          </a:p>
        </p:txBody>
      </p:sp>
      <p:sp>
        <p:nvSpPr>
          <p:cNvPr id="17" name="Text 13"/>
          <p:cNvSpPr/>
          <p:nvPr/>
        </p:nvSpPr>
        <p:spPr>
          <a:xfrm>
            <a:off x="6909664" y="87884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最高水準のセキュリティで</a:t>
            </a:r>
          </a:p>
          <a:p>
            <a:pPr marL="0" indent="0" algn="l">
              <a:lnSpc>
                <a:spcPts val="3750"/>
              </a:lnSpc>
              <a:buNone/>
            </a:pPr>
            <a:r>
              <a:rPr lang="en-US" sz="2800" b="1" noProof="1">
                <a:latin typeface="Meiryo" panose="020B0604030504040204" pitchFamily="34" charset="-128"/>
                <a:ea typeface="Meiryo" panose="020B0604030504040204" pitchFamily="34" charset="-128"/>
              </a:rPr>
              <a:t>データを保護</a:t>
            </a:r>
          </a:p>
        </p:txBody>
      </p:sp>
      <p:sp>
        <p:nvSpPr>
          <p:cNvPr id="18" name="Text 14"/>
          <p:cNvSpPr/>
          <p:nvPr/>
        </p:nvSpPr>
        <p:spPr>
          <a:xfrm>
            <a:off x="6909664" y="9956800"/>
            <a:ext cx="5182248" cy="2540000"/>
          </a:xfrm>
          <a:prstGeom prst="rect">
            <a:avLst/>
          </a:prstGeom>
          <a:noFill/>
          <a:ln/>
        </p:spPr>
        <p:txBody>
          <a:bodyPr wrap="square" lIns="0" tIns="0" rIns="0" bIns="0" rtlCol="0" anchor="t"/>
          <a:lstStyle/>
          <a:p>
            <a:pPr marL="0" indent="0" algn="l">
              <a:lnSpc>
                <a:spcPct val="150000"/>
              </a:lnSpc>
              <a:buNone/>
            </a:pPr>
            <a:r>
              <a:rPr lang="en-US" sz="2200" b="1" noProof="1">
                <a:solidFill>
                  <a:srgbClr val="0B589F"/>
                </a:solidFill>
                <a:latin typeface="Meiryo"/>
                <a:ea typeface="Meiryo"/>
              </a:rPr>
              <a:t>金融機関も利用</a:t>
            </a:r>
            <a:r>
              <a:rPr lang="en-US" sz="2200" noProof="1">
                <a:latin typeface="Meiryo"/>
                <a:ea typeface="Meiryo"/>
              </a:rPr>
              <a:t>するAWS（Amazon Web Services）をデータセンターに採用し、データを</a:t>
            </a:r>
            <a:r>
              <a:rPr lang="en-US" sz="2200" b="1" noProof="1">
                <a:solidFill>
                  <a:srgbClr val="0B589F"/>
                </a:solidFill>
                <a:latin typeface="Meiryo"/>
                <a:ea typeface="Meiryo"/>
              </a:rPr>
              <a:t>複数世代にわたりバックアップ</a:t>
            </a:r>
            <a:r>
              <a:rPr lang="en-US" sz="2200" noProof="1">
                <a:latin typeface="Meiryo"/>
                <a:ea typeface="Meiryo"/>
              </a:rPr>
              <a:t>。もしもの際も、迅速な復旧で大切な情報を守っています。</a:t>
            </a:r>
            <a:endParaRPr lang="en-US" sz="2200">
              <a:latin typeface="Meiryo"/>
              <a:ea typeface="Meiryo"/>
            </a:endParaRPr>
          </a:p>
        </p:txBody>
      </p:sp>
      <p:pic>
        <p:nvPicPr>
          <p:cNvPr id="20" name="Image 2"/>
          <p:cNvPicPr>
            <a:picLocks noChangeAspect="1"/>
          </p:cNvPicPr>
          <p:nvPr/>
        </p:nvPicPr>
        <p:blipFill>
          <a:blip r:embed="rId6"/>
          <a:stretch>
            <a:fillRect/>
          </a:stretch>
        </p:blipFill>
        <p:spPr>
          <a:xfrm>
            <a:off x="12397066" y="5067300"/>
            <a:ext cx="5080000" cy="2857500"/>
          </a:xfrm>
          <a:prstGeom prst="rect">
            <a:avLst/>
          </a:prstGeom>
        </p:spPr>
      </p:pic>
      <p:sp>
        <p:nvSpPr>
          <p:cNvPr id="23" name="Shape 18"/>
          <p:cNvSpPr/>
          <p:nvPr/>
        </p:nvSpPr>
        <p:spPr>
          <a:xfrm>
            <a:off x="12396749" y="8331200"/>
            <a:ext cx="838305" cy="406400"/>
          </a:xfrm>
          <a:prstGeom prst="roundRect">
            <a:avLst>
              <a:gd name="adj" fmla="val 13500"/>
            </a:avLst>
          </a:prstGeom>
          <a:noFill/>
          <a:ln w="12700">
            <a:solidFill>
              <a:srgbClr val="81848C"/>
            </a:solidFill>
            <a:prstDash val="solid"/>
          </a:ln>
        </p:spPr>
        <p:txBody>
          <a:bodyPr/>
          <a:lstStyle/>
          <a:p>
            <a:endParaRPr lang="en-US" noProof="1"/>
          </a:p>
        </p:txBody>
      </p:sp>
      <p:sp>
        <p:nvSpPr>
          <p:cNvPr id="24" name="Text 19"/>
          <p:cNvSpPr/>
          <p:nvPr/>
        </p:nvSpPr>
        <p:spPr>
          <a:xfrm>
            <a:off x="12471508" y="8396668"/>
            <a:ext cx="702821"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組織面</a:t>
            </a:r>
            <a:endParaRPr lang="en-US" sz="1600" noProof="1">
              <a:solidFill>
                <a:srgbClr val="81848C"/>
              </a:solidFill>
              <a:latin typeface="Meiryo" panose="020B0604030504040204" pitchFamily="34" charset="-128"/>
              <a:ea typeface="Meiryo" panose="020B0604030504040204" pitchFamily="34" charset="-128"/>
              <a:cs typeface="Calibri"/>
            </a:endParaRPr>
          </a:p>
        </p:txBody>
      </p:sp>
      <p:sp>
        <p:nvSpPr>
          <p:cNvPr id="25" name="Text 20"/>
          <p:cNvSpPr/>
          <p:nvPr/>
        </p:nvSpPr>
        <p:spPr>
          <a:xfrm>
            <a:off x="12396749" y="87884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国際標準に準拠した</a:t>
            </a:r>
          </a:p>
          <a:p>
            <a:pPr marL="0" indent="0" algn="l">
              <a:lnSpc>
                <a:spcPts val="3750"/>
              </a:lnSpc>
              <a:buNone/>
            </a:pPr>
            <a:r>
              <a:rPr lang="en-US" sz="2800" b="1" noProof="1">
                <a:latin typeface="Meiryo" panose="020B0604030504040204" pitchFamily="34" charset="-128"/>
                <a:ea typeface="Meiryo" panose="020B0604030504040204" pitchFamily="34" charset="-128"/>
              </a:rPr>
              <a:t>セキュリティ基本方針</a:t>
            </a:r>
          </a:p>
        </p:txBody>
      </p:sp>
      <p:sp>
        <p:nvSpPr>
          <p:cNvPr id="26" name="Text 21"/>
          <p:cNvSpPr/>
          <p:nvPr/>
        </p:nvSpPr>
        <p:spPr>
          <a:xfrm>
            <a:off x="12396749" y="9956799"/>
            <a:ext cx="5208900" cy="2063601"/>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運営会社のトヨクモは、情報セキュリティの国際規格</a:t>
            </a:r>
            <a:r>
              <a:rPr lang="en-US" sz="2200" b="1" noProof="1">
                <a:solidFill>
                  <a:srgbClr val="0B589F"/>
                </a:solidFill>
                <a:latin typeface="Meiryo" panose="020B0604030504040204" pitchFamily="34" charset="-128"/>
                <a:ea typeface="Meiryo" panose="020B0604030504040204" pitchFamily="34" charset="-128"/>
              </a:rPr>
              <a:t>「ISO/IEC 27001」の認証</a:t>
            </a:r>
            <a:r>
              <a:rPr lang="en-US" sz="2200" noProof="1">
                <a:latin typeface="Meiryo" panose="020B0604030504040204" pitchFamily="34" charset="-128"/>
                <a:ea typeface="Meiryo" panose="020B0604030504040204" pitchFamily="34" charset="-128"/>
              </a:rPr>
              <a:t>を2015年に取得し、厳格な国際基準でセキュリティを管理しています。</a:t>
            </a:r>
          </a:p>
        </p:txBody>
      </p:sp>
      <p:pic>
        <p:nvPicPr>
          <p:cNvPr id="28" name="Image 3"/>
          <p:cNvPicPr>
            <a:picLocks noChangeAspect="1"/>
          </p:cNvPicPr>
          <p:nvPr/>
        </p:nvPicPr>
        <p:blipFill>
          <a:blip r:embed="rId7"/>
          <a:stretch>
            <a:fillRect/>
          </a:stretch>
        </p:blipFill>
        <p:spPr>
          <a:xfrm>
            <a:off x="17884152" y="5067300"/>
            <a:ext cx="5080000" cy="2857500"/>
          </a:xfrm>
          <a:prstGeom prst="rect">
            <a:avLst/>
          </a:prstGeom>
        </p:spPr>
      </p:pic>
      <p:sp>
        <p:nvSpPr>
          <p:cNvPr id="31" name="Shape 25"/>
          <p:cNvSpPr/>
          <p:nvPr/>
        </p:nvSpPr>
        <p:spPr>
          <a:xfrm>
            <a:off x="17883835" y="8331200"/>
            <a:ext cx="838305" cy="406400"/>
          </a:xfrm>
          <a:prstGeom prst="roundRect">
            <a:avLst>
              <a:gd name="adj" fmla="val 13500"/>
            </a:avLst>
          </a:prstGeom>
          <a:noFill/>
          <a:ln w="12700">
            <a:solidFill>
              <a:srgbClr val="808286"/>
            </a:solidFill>
            <a:prstDash val="solid"/>
          </a:ln>
        </p:spPr>
        <p:txBody>
          <a:bodyPr/>
          <a:lstStyle/>
          <a:p>
            <a:endParaRPr lang="en-US" noProof="1"/>
          </a:p>
        </p:txBody>
      </p:sp>
      <p:sp>
        <p:nvSpPr>
          <p:cNvPr id="32" name="Text 26"/>
          <p:cNvSpPr/>
          <p:nvPr/>
        </p:nvSpPr>
        <p:spPr>
          <a:xfrm>
            <a:off x="17972021" y="8396668"/>
            <a:ext cx="702821" cy="372533"/>
          </a:xfrm>
          <a:prstGeom prst="rect">
            <a:avLst/>
          </a:prstGeom>
          <a:noFill/>
          <a:ln/>
        </p:spPr>
        <p:txBody>
          <a:bodyPr wrap="square" lIns="0" tIns="0" rIns="0" bIns="0" rtlCol="0" anchor="t"/>
          <a:lstStyle/>
          <a:p>
            <a:pPr marL="0" indent="0" algn="ctr">
              <a:lnSpc>
                <a:spcPts val="2400"/>
              </a:lnSpc>
              <a:buNone/>
            </a:pPr>
            <a:r>
              <a:rPr lang="en-US" sz="1600" kern="0" spc="80" noProof="1">
                <a:solidFill>
                  <a:srgbClr val="81848C"/>
                </a:solidFill>
                <a:latin typeface="Meiryo" panose="020B0604030504040204" pitchFamily="34" charset="-128"/>
                <a:ea typeface="Meiryo" panose="020B0604030504040204" pitchFamily="34" charset="-128"/>
              </a:rPr>
              <a:t>組織面</a:t>
            </a:r>
            <a:endParaRPr lang="en-US" sz="1600" noProof="1">
              <a:solidFill>
                <a:srgbClr val="81848C"/>
              </a:solidFill>
              <a:latin typeface="Meiryo" panose="020B0604030504040204" pitchFamily="34" charset="-128"/>
              <a:ea typeface="Meiryo" panose="020B0604030504040204" pitchFamily="34" charset="-128"/>
              <a:cs typeface="Calibri"/>
            </a:endParaRPr>
          </a:p>
        </p:txBody>
      </p:sp>
      <p:sp>
        <p:nvSpPr>
          <p:cNvPr id="33" name="Text 27"/>
          <p:cNvSpPr/>
          <p:nvPr/>
        </p:nvSpPr>
        <p:spPr>
          <a:xfrm>
            <a:off x="17883835" y="8788400"/>
            <a:ext cx="5207651" cy="1092200"/>
          </a:xfrm>
          <a:prstGeom prst="rect">
            <a:avLst/>
          </a:prstGeom>
          <a:noFill/>
          <a:ln/>
        </p:spPr>
        <p:txBody>
          <a:bodyPr wrap="square" lIns="0" tIns="0" rIns="0" bIns="0" rtlCol="0" anchor="t"/>
          <a:lstStyle/>
          <a:p>
            <a:pPr marL="0" indent="0" algn="l">
              <a:lnSpc>
                <a:spcPts val="3750"/>
              </a:lnSpc>
              <a:buNone/>
            </a:pPr>
            <a:r>
              <a:rPr lang="en-US" sz="2800" b="1" noProof="1">
                <a:latin typeface="Meiryo" panose="020B0604030504040204" pitchFamily="34" charset="-128"/>
                <a:ea typeface="Meiryo" panose="020B0604030504040204" pitchFamily="34" charset="-128"/>
              </a:rPr>
              <a:t>管理体制の構築と</a:t>
            </a:r>
          </a:p>
          <a:p>
            <a:pPr marL="0" indent="0" algn="l">
              <a:lnSpc>
                <a:spcPts val="3750"/>
              </a:lnSpc>
              <a:buNone/>
            </a:pPr>
            <a:r>
              <a:rPr lang="en-US" sz="2800" b="1" noProof="1">
                <a:latin typeface="Meiryo" panose="020B0604030504040204" pitchFamily="34" charset="-128"/>
                <a:ea typeface="Meiryo" panose="020B0604030504040204" pitchFamily="34" charset="-128"/>
              </a:rPr>
              <a:t>安全対策の取り組みを公開</a:t>
            </a:r>
          </a:p>
        </p:txBody>
      </p:sp>
      <p:sp>
        <p:nvSpPr>
          <p:cNvPr id="34" name="Text 28"/>
          <p:cNvSpPr/>
          <p:nvPr/>
        </p:nvSpPr>
        <p:spPr>
          <a:xfrm>
            <a:off x="17883835" y="9956800"/>
            <a:ext cx="5182248" cy="2859088"/>
          </a:xfrm>
          <a:prstGeom prst="rect">
            <a:avLst/>
          </a:prstGeom>
          <a:noFill/>
          <a:ln/>
        </p:spPr>
        <p:txBody>
          <a:bodyPr wrap="square" lIns="0" tIns="0" rIns="0" bIns="0" rtlCol="0" anchor="t"/>
          <a:lstStyle/>
          <a:p>
            <a:pPr marL="0" indent="0" algn="l">
              <a:lnSpc>
                <a:spcPct val="150000"/>
              </a:lnSpc>
              <a:buNone/>
            </a:pPr>
            <a:r>
              <a:rPr lang="en-US" sz="2200" spc="-150" noProof="1">
                <a:latin typeface="Meiryo" panose="020B0604030504040204" pitchFamily="34" charset="-128"/>
                <a:ea typeface="Meiryo" panose="020B0604030504040204" pitchFamily="34" charset="-128"/>
              </a:rPr>
              <a:t>運営会社のトヨクモは、</a:t>
            </a:r>
            <a:r>
              <a:rPr lang="en-US" sz="2200" b="1" spc="-150" noProof="1">
                <a:solidFill>
                  <a:srgbClr val="0B589F"/>
                </a:solidFill>
                <a:latin typeface="Meiryo" panose="020B0604030504040204" pitchFamily="34" charset="-128"/>
                <a:ea typeface="Meiryo" panose="020B0604030504040204" pitchFamily="34" charset="-128"/>
              </a:rPr>
              <a:t>「情報セキュリティ基本方針」</a:t>
            </a:r>
            <a:r>
              <a:rPr lang="en-US" sz="2200" spc="-150" noProof="1">
                <a:latin typeface="Meiryo" panose="020B0604030504040204" pitchFamily="34" charset="-128"/>
                <a:ea typeface="Meiryo" panose="020B0604030504040204" pitchFamily="34" charset="-128"/>
              </a:rPr>
              <a:t>に基づき事故予防を徹底。</a:t>
            </a:r>
            <a:r>
              <a:rPr lang="en-US" sz="2200" noProof="1">
                <a:latin typeface="Meiryo" panose="020B0604030504040204" pitchFamily="34" charset="-128"/>
                <a:ea typeface="Meiryo" panose="020B0604030504040204" pitchFamily="34" charset="-128"/>
              </a:rPr>
              <a:t>万一の迅速な復旧と再発防止に努め、</a:t>
            </a:r>
            <a:r>
              <a:rPr lang="en-US" sz="2200" b="1" noProof="1">
                <a:solidFill>
                  <a:srgbClr val="0B589F"/>
                </a:solidFill>
                <a:latin typeface="Meiryo" panose="020B0604030504040204" pitchFamily="34" charset="-128"/>
                <a:ea typeface="Meiryo" panose="020B0604030504040204" pitchFamily="34" charset="-128"/>
              </a:rPr>
              <a:t>総務省等のガイドラインに準拠</a:t>
            </a:r>
            <a:r>
              <a:rPr lang="en-US" sz="2200" noProof="1">
                <a:latin typeface="Meiryo" panose="020B0604030504040204" pitchFamily="34" charset="-128"/>
                <a:ea typeface="Meiryo" panose="020B0604030504040204" pitchFamily="34" charset="-128"/>
              </a:rPr>
              <a:t>したセキュリティチェックシートも公開しています。</a:t>
            </a:r>
          </a:p>
        </p:txBody>
      </p:sp>
      <p:sp>
        <p:nvSpPr>
          <p:cNvPr id="48" name="Text 40">
            <a:extLst>
              <a:ext uri="{FF2B5EF4-FFF2-40B4-BE49-F238E27FC236}">
                <a16:creationId xmlns:a16="http://schemas.microsoft.com/office/drawing/2014/main" id="{1BCE2A0C-B700-F392-6C70-20EC3692DFA3}"/>
              </a:ext>
            </a:extLst>
          </p:cNvPr>
          <p:cNvSpPr/>
          <p:nvPr/>
        </p:nvSpPr>
        <p:spPr>
          <a:xfrm>
            <a:off x="1412375" y="2781300"/>
            <a:ext cx="18077698"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大切な情報を守る「技術と組織体制」を備えてます</a:t>
            </a:r>
          </a:p>
        </p:txBody>
      </p:sp>
      <p:sp>
        <p:nvSpPr>
          <p:cNvPr id="2" name="Text 4">
            <a:extLst>
              <a:ext uri="{FF2B5EF4-FFF2-40B4-BE49-F238E27FC236}">
                <a16:creationId xmlns:a16="http://schemas.microsoft.com/office/drawing/2014/main" id="{AFD95C49-FE79-AD67-2ABD-AEBEA8C95551}"/>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B084C56A-F7A5-21CF-1F2A-429733A521AD}"/>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19</a:t>
            </a:r>
            <a:endParaRPr lang="en-US" spc="-150" noProof="1">
              <a:latin typeface="Meiryo" panose="020B0604030504040204" pitchFamily="34" charset="-128"/>
              <a:ea typeface="Meiryo" panose="020B0604030504040204" pitchFamily="34" charset="-128"/>
            </a:endParaRPr>
          </a:p>
        </p:txBody>
      </p:sp>
      <p:sp>
        <p:nvSpPr>
          <p:cNvPr id="5" name="Shape 3">
            <a:extLst>
              <a:ext uri="{FF2B5EF4-FFF2-40B4-BE49-F238E27FC236}">
                <a16:creationId xmlns:a16="http://schemas.microsoft.com/office/drawing/2014/main" id="{0C923FB0-6535-5115-094F-79AB35E7E691}"/>
              </a:ext>
            </a:extLst>
          </p:cNvPr>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6" name="Text 4">
            <a:extLst>
              <a:ext uri="{FF2B5EF4-FFF2-40B4-BE49-F238E27FC236}">
                <a16:creationId xmlns:a16="http://schemas.microsoft.com/office/drawing/2014/main" id="{37DFEE33-490E-D982-157A-EAE905DD36AE}"/>
              </a:ext>
            </a:extLst>
          </p:cNvPr>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提案する理由④</a:t>
            </a:r>
          </a:p>
        </p:txBody>
      </p:sp>
      <p:sp>
        <p:nvSpPr>
          <p:cNvPr id="11" name="Text 5">
            <a:extLst>
              <a:ext uri="{FF2B5EF4-FFF2-40B4-BE49-F238E27FC236}">
                <a16:creationId xmlns:a16="http://schemas.microsoft.com/office/drawing/2014/main" id="{54720BE4-4F38-DE31-45F9-4C10B8FAE809}"/>
              </a:ext>
            </a:extLst>
          </p:cNvPr>
          <p:cNvSpPr/>
          <p:nvPr/>
        </p:nvSpPr>
        <p:spPr>
          <a:xfrm>
            <a:off x="4007412" y="495968"/>
            <a:ext cx="16616648" cy="965200"/>
          </a:xfrm>
          <a:prstGeom prst="rect">
            <a:avLst/>
          </a:prstGeom>
          <a:noFill/>
          <a:ln/>
        </p:spPr>
        <p:txBody>
          <a:bodyPr wrap="square" lIns="0" tIns="0" rIns="0" bIns="0" rtlCol="0" anchor="t"/>
          <a:lstStyle/>
          <a:p>
            <a:pPr>
              <a:lnSpc>
                <a:spcPts val="6000"/>
              </a:lnSpc>
            </a:pPr>
            <a:r>
              <a:rPr lang="en-US" altLang="ja-JP" sz="4800" b="1" noProof="1">
                <a:latin typeface="Meiryo" panose="020B0604030504040204" pitchFamily="34" charset="-128"/>
                <a:ea typeface="Meiryo" panose="020B0604030504040204" pitchFamily="34" charset="-128"/>
              </a:rPr>
              <a:t>国際規格に準拠した「高いセキュリティと安心感」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4A4807A1-7059-9DE0-21C2-7B8EF8C78A1D}"/>
            </a:ext>
          </a:extLst>
        </p:cNvPr>
        <p:cNvGrpSpPr/>
        <p:nvPr/>
      </p:nvGrpSpPr>
      <p:grpSpPr>
        <a:xfrm>
          <a:off x="0" y="0"/>
          <a:ext cx="0" cy="0"/>
          <a:chOff x="0" y="0"/>
          <a:chExt cx="0" cy="0"/>
        </a:xfrm>
      </p:grpSpPr>
      <p:sp>
        <p:nvSpPr>
          <p:cNvPr id="5" name="Text 2">
            <a:extLst>
              <a:ext uri="{FF2B5EF4-FFF2-40B4-BE49-F238E27FC236}">
                <a16:creationId xmlns:a16="http://schemas.microsoft.com/office/drawing/2014/main" id="{4C8A78F0-AC69-82F3-E8B4-5B41760EC06F}"/>
              </a:ext>
            </a:extLst>
          </p:cNvPr>
          <p:cNvSpPr/>
          <p:nvPr/>
        </p:nvSpPr>
        <p:spPr>
          <a:xfrm>
            <a:off x="711289" y="482600"/>
            <a:ext cx="22472114" cy="965200"/>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提案書テンプレートの使い方</a:t>
            </a:r>
          </a:p>
        </p:txBody>
      </p:sp>
      <p:sp>
        <p:nvSpPr>
          <p:cNvPr id="11" name="Shape 8">
            <a:extLst>
              <a:ext uri="{FF2B5EF4-FFF2-40B4-BE49-F238E27FC236}">
                <a16:creationId xmlns:a16="http://schemas.microsoft.com/office/drawing/2014/main" id="{608EB77F-00C5-E66C-721A-5831996E6CC5}"/>
              </a:ext>
            </a:extLst>
          </p:cNvPr>
          <p:cNvSpPr/>
          <p:nvPr/>
        </p:nvSpPr>
        <p:spPr>
          <a:xfrm>
            <a:off x="1574997" y="6019800"/>
            <a:ext cx="13378381" cy="3200400"/>
          </a:xfrm>
          <a:prstGeom prst="roundRect">
            <a:avLst>
              <a:gd name="adj" fmla="val 3143"/>
            </a:avLst>
          </a:prstGeom>
          <a:noFill/>
          <a:ln w="25400">
            <a:solidFill>
              <a:srgbClr val="0B589F"/>
            </a:solidFill>
            <a:prstDash val="solid"/>
          </a:ln>
        </p:spPr>
        <p:txBody>
          <a:bodyPr/>
          <a:lstStyle/>
          <a:p>
            <a:endParaRPr lang="en-US" noProof="1"/>
          </a:p>
        </p:txBody>
      </p:sp>
      <p:sp>
        <p:nvSpPr>
          <p:cNvPr id="12" name="Text 9">
            <a:extLst>
              <a:ext uri="{FF2B5EF4-FFF2-40B4-BE49-F238E27FC236}">
                <a16:creationId xmlns:a16="http://schemas.microsoft.com/office/drawing/2014/main" id="{F6DB021B-9961-26EA-2BAB-A79E0993663A}"/>
              </a:ext>
            </a:extLst>
          </p:cNvPr>
          <p:cNvSpPr/>
          <p:nvPr/>
        </p:nvSpPr>
        <p:spPr>
          <a:xfrm>
            <a:off x="2337092" y="6426200"/>
            <a:ext cx="3302413" cy="12954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大まかな構成は</a:t>
            </a:r>
          </a:p>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右記の通りです</a:t>
            </a:r>
          </a:p>
        </p:txBody>
      </p:sp>
      <p:sp>
        <p:nvSpPr>
          <p:cNvPr id="13" name="Shape 10">
            <a:extLst>
              <a:ext uri="{FF2B5EF4-FFF2-40B4-BE49-F238E27FC236}">
                <a16:creationId xmlns:a16="http://schemas.microsoft.com/office/drawing/2014/main" id="{49A98B4F-2843-CB48-3F5B-84C0302175AB}"/>
              </a:ext>
            </a:extLst>
          </p:cNvPr>
          <p:cNvSpPr/>
          <p:nvPr/>
        </p:nvSpPr>
        <p:spPr>
          <a:xfrm>
            <a:off x="7176397" y="6426200"/>
            <a:ext cx="7014887" cy="2387600"/>
          </a:xfrm>
          <a:prstGeom prst="rect">
            <a:avLst/>
          </a:prstGeom>
          <a:noFill/>
          <a:ln/>
        </p:spPr>
        <p:txBody>
          <a:bodyPr/>
          <a:lstStyle/>
          <a:p>
            <a:endParaRPr lang="en-US" noProof="1"/>
          </a:p>
        </p:txBody>
      </p:sp>
      <p:sp>
        <p:nvSpPr>
          <p:cNvPr id="14" name="Shape 11">
            <a:extLst>
              <a:ext uri="{FF2B5EF4-FFF2-40B4-BE49-F238E27FC236}">
                <a16:creationId xmlns:a16="http://schemas.microsoft.com/office/drawing/2014/main" id="{FBF5041C-D10D-3A08-FA5B-2116DA5177BC}"/>
              </a:ext>
            </a:extLst>
          </p:cNvPr>
          <p:cNvSpPr/>
          <p:nvPr/>
        </p:nvSpPr>
        <p:spPr>
          <a:xfrm>
            <a:off x="7176397" y="6426200"/>
            <a:ext cx="2404211" cy="482600"/>
          </a:xfrm>
          <a:prstGeom prst="rect">
            <a:avLst/>
          </a:prstGeom>
          <a:noFill/>
          <a:ln/>
        </p:spPr>
        <p:txBody>
          <a:bodyPr/>
          <a:lstStyle/>
          <a:p>
            <a:endParaRPr lang="en-US" noProof="1"/>
          </a:p>
        </p:txBody>
      </p:sp>
      <p:sp>
        <p:nvSpPr>
          <p:cNvPr id="15" name="Shape 12">
            <a:extLst>
              <a:ext uri="{FF2B5EF4-FFF2-40B4-BE49-F238E27FC236}">
                <a16:creationId xmlns:a16="http://schemas.microsoft.com/office/drawing/2014/main" id="{46709F6E-4A7B-1E24-66D2-F830046F9B45}"/>
              </a:ext>
            </a:extLst>
          </p:cNvPr>
          <p:cNvSpPr/>
          <p:nvPr/>
        </p:nvSpPr>
        <p:spPr>
          <a:xfrm rot="18900000">
            <a:off x="7229008" y="6540500"/>
            <a:ext cx="254032" cy="254000"/>
          </a:xfrm>
          <a:prstGeom prst="rect">
            <a:avLst/>
          </a:prstGeom>
          <a:solidFill>
            <a:srgbClr val="E1E2E7">
              <a:alpha val="100000"/>
            </a:srgbClr>
          </a:solidFill>
          <a:ln/>
        </p:spPr>
        <p:txBody>
          <a:bodyPr/>
          <a:lstStyle/>
          <a:p>
            <a:endParaRPr lang="en-US" noProof="1"/>
          </a:p>
        </p:txBody>
      </p:sp>
      <p:sp>
        <p:nvSpPr>
          <p:cNvPr id="16" name="Text 13">
            <a:extLst>
              <a:ext uri="{FF2B5EF4-FFF2-40B4-BE49-F238E27FC236}">
                <a16:creationId xmlns:a16="http://schemas.microsoft.com/office/drawing/2014/main" id="{3E962A1A-6E06-57FB-C0A0-44DD2651307F}"/>
              </a:ext>
            </a:extLst>
          </p:cNvPr>
          <p:cNvSpPr/>
          <p:nvPr/>
        </p:nvSpPr>
        <p:spPr>
          <a:xfrm>
            <a:off x="7637264" y="6466254"/>
            <a:ext cx="2210366" cy="609600"/>
          </a:xfrm>
          <a:prstGeom prst="rect">
            <a:avLst/>
          </a:prstGeom>
          <a:noFill/>
          <a:ln/>
        </p:spPr>
        <p:txBody>
          <a:bodyPr wrap="square" lIns="0" tIns="0" rIns="0" bIns="0" rtlCol="0" anchor="t"/>
          <a:lstStyle/>
          <a:p>
            <a:pPr marL="0" indent="0" algn="l">
              <a:lnSpc>
                <a:spcPts val="3750"/>
              </a:lnSpc>
              <a:buNone/>
            </a:pPr>
            <a:r>
              <a:rPr lang="en-US" sz="3000" b="1" noProof="1">
                <a:solidFill>
                  <a:srgbClr val="0B589F"/>
                </a:solidFill>
                <a:latin typeface="Meiryo" panose="020B0604030504040204" pitchFamily="34" charset="-128"/>
                <a:ea typeface="Meiryo" panose="020B0604030504040204" pitchFamily="34" charset="-128"/>
              </a:rPr>
              <a:t>現状の課題</a:t>
            </a:r>
          </a:p>
        </p:txBody>
      </p:sp>
      <p:sp>
        <p:nvSpPr>
          <p:cNvPr id="17" name="Shape 14">
            <a:extLst>
              <a:ext uri="{FF2B5EF4-FFF2-40B4-BE49-F238E27FC236}">
                <a16:creationId xmlns:a16="http://schemas.microsoft.com/office/drawing/2014/main" id="{0024960C-AF5E-CE2A-FEA6-921E7B3C046E}"/>
              </a:ext>
            </a:extLst>
          </p:cNvPr>
          <p:cNvSpPr/>
          <p:nvPr/>
        </p:nvSpPr>
        <p:spPr>
          <a:xfrm>
            <a:off x="7176397" y="7061200"/>
            <a:ext cx="7014887" cy="482600"/>
          </a:xfrm>
          <a:prstGeom prst="rect">
            <a:avLst/>
          </a:prstGeom>
          <a:noFill/>
          <a:ln/>
        </p:spPr>
        <p:txBody>
          <a:bodyPr/>
          <a:lstStyle/>
          <a:p>
            <a:endParaRPr lang="en-US" noProof="1"/>
          </a:p>
        </p:txBody>
      </p:sp>
      <p:sp>
        <p:nvSpPr>
          <p:cNvPr id="18" name="Shape 15">
            <a:extLst>
              <a:ext uri="{FF2B5EF4-FFF2-40B4-BE49-F238E27FC236}">
                <a16:creationId xmlns:a16="http://schemas.microsoft.com/office/drawing/2014/main" id="{FF5D48C6-91AF-63CE-5FA0-EEACF1BC5940}"/>
              </a:ext>
            </a:extLst>
          </p:cNvPr>
          <p:cNvSpPr/>
          <p:nvPr/>
        </p:nvSpPr>
        <p:spPr>
          <a:xfrm rot="18900000">
            <a:off x="7229008" y="7175500"/>
            <a:ext cx="254032" cy="254000"/>
          </a:xfrm>
          <a:prstGeom prst="rect">
            <a:avLst/>
          </a:prstGeom>
          <a:solidFill>
            <a:srgbClr val="E1E2E7">
              <a:alpha val="100000"/>
            </a:srgbClr>
          </a:solidFill>
          <a:ln/>
        </p:spPr>
        <p:txBody>
          <a:bodyPr/>
          <a:lstStyle/>
          <a:p>
            <a:endParaRPr lang="en-US" noProof="1"/>
          </a:p>
        </p:txBody>
      </p:sp>
      <p:sp>
        <p:nvSpPr>
          <p:cNvPr id="19" name="Text 16">
            <a:extLst>
              <a:ext uri="{FF2B5EF4-FFF2-40B4-BE49-F238E27FC236}">
                <a16:creationId xmlns:a16="http://schemas.microsoft.com/office/drawing/2014/main" id="{0815AA72-91F2-2C2E-E07A-19B9CD2CC8EB}"/>
              </a:ext>
            </a:extLst>
          </p:cNvPr>
          <p:cNvSpPr/>
          <p:nvPr/>
        </p:nvSpPr>
        <p:spPr>
          <a:xfrm>
            <a:off x="7637264" y="7101254"/>
            <a:ext cx="7132836" cy="609600"/>
          </a:xfrm>
          <a:prstGeom prst="rect">
            <a:avLst/>
          </a:prstGeom>
          <a:noFill/>
          <a:ln/>
        </p:spPr>
        <p:txBody>
          <a:bodyPr wrap="square" lIns="0" tIns="0" rIns="0" bIns="0" rtlCol="0" anchor="t"/>
          <a:lstStyle/>
          <a:p>
            <a:pPr marL="0" indent="0" algn="l">
              <a:lnSpc>
                <a:spcPts val="3750"/>
              </a:lnSpc>
              <a:buNone/>
            </a:pPr>
            <a:r>
              <a:rPr lang="en-US" sz="3000" b="1" noProof="1">
                <a:solidFill>
                  <a:srgbClr val="0B589F"/>
                </a:solidFill>
                <a:latin typeface="Meiryo" panose="020B0604030504040204" pitchFamily="34" charset="-128"/>
                <a:ea typeface="Meiryo" panose="020B0604030504040204" pitchFamily="34" charset="-128"/>
              </a:rPr>
              <a:t>トヨクモ スケジューラーを提案する理由</a:t>
            </a:r>
          </a:p>
        </p:txBody>
      </p:sp>
      <p:sp>
        <p:nvSpPr>
          <p:cNvPr id="20" name="Shape 17">
            <a:extLst>
              <a:ext uri="{FF2B5EF4-FFF2-40B4-BE49-F238E27FC236}">
                <a16:creationId xmlns:a16="http://schemas.microsoft.com/office/drawing/2014/main" id="{6D9C642B-0905-C4DE-8925-48E889B325E4}"/>
              </a:ext>
            </a:extLst>
          </p:cNvPr>
          <p:cNvSpPr/>
          <p:nvPr/>
        </p:nvSpPr>
        <p:spPr>
          <a:xfrm>
            <a:off x="7176397" y="7696200"/>
            <a:ext cx="2797960" cy="482600"/>
          </a:xfrm>
          <a:prstGeom prst="rect">
            <a:avLst/>
          </a:prstGeom>
          <a:noFill/>
          <a:ln/>
        </p:spPr>
        <p:txBody>
          <a:bodyPr/>
          <a:lstStyle/>
          <a:p>
            <a:endParaRPr lang="en-US" noProof="1"/>
          </a:p>
        </p:txBody>
      </p:sp>
      <p:sp>
        <p:nvSpPr>
          <p:cNvPr id="21" name="Shape 18">
            <a:extLst>
              <a:ext uri="{FF2B5EF4-FFF2-40B4-BE49-F238E27FC236}">
                <a16:creationId xmlns:a16="http://schemas.microsoft.com/office/drawing/2014/main" id="{0F1D5F4A-BDC8-729C-BA90-D1EF619229CD}"/>
              </a:ext>
            </a:extLst>
          </p:cNvPr>
          <p:cNvSpPr/>
          <p:nvPr/>
        </p:nvSpPr>
        <p:spPr>
          <a:xfrm rot="18900000">
            <a:off x="7229008" y="7810500"/>
            <a:ext cx="254032" cy="254000"/>
          </a:xfrm>
          <a:prstGeom prst="rect">
            <a:avLst/>
          </a:prstGeom>
          <a:solidFill>
            <a:srgbClr val="E1E2E7">
              <a:alpha val="100000"/>
            </a:srgbClr>
          </a:solidFill>
          <a:ln/>
        </p:spPr>
        <p:txBody>
          <a:bodyPr/>
          <a:lstStyle/>
          <a:p>
            <a:endParaRPr lang="en-US" noProof="1"/>
          </a:p>
        </p:txBody>
      </p:sp>
      <p:sp>
        <p:nvSpPr>
          <p:cNvPr id="22" name="Text 19">
            <a:extLst>
              <a:ext uri="{FF2B5EF4-FFF2-40B4-BE49-F238E27FC236}">
                <a16:creationId xmlns:a16="http://schemas.microsoft.com/office/drawing/2014/main" id="{064FA41E-C134-4F24-5058-0A29608C8C69}"/>
              </a:ext>
            </a:extLst>
          </p:cNvPr>
          <p:cNvSpPr/>
          <p:nvPr/>
        </p:nvSpPr>
        <p:spPr>
          <a:xfrm>
            <a:off x="7637264" y="7736254"/>
            <a:ext cx="2630742" cy="609600"/>
          </a:xfrm>
          <a:prstGeom prst="rect">
            <a:avLst/>
          </a:prstGeom>
          <a:noFill/>
          <a:ln/>
        </p:spPr>
        <p:txBody>
          <a:bodyPr wrap="square" lIns="0" tIns="0" rIns="0" bIns="0" rtlCol="0" anchor="t"/>
          <a:lstStyle/>
          <a:p>
            <a:pPr marL="0" indent="0" algn="l">
              <a:lnSpc>
                <a:spcPts val="3750"/>
              </a:lnSpc>
              <a:buNone/>
            </a:pPr>
            <a:r>
              <a:rPr lang="en-US" sz="3000" b="1" noProof="1">
                <a:solidFill>
                  <a:srgbClr val="0B589F"/>
                </a:solidFill>
                <a:latin typeface="Meiryo" panose="020B0604030504040204" pitchFamily="34" charset="-128"/>
                <a:ea typeface="Meiryo" panose="020B0604030504040204" pitchFamily="34" charset="-128"/>
              </a:rPr>
              <a:t>導入後の成果</a:t>
            </a:r>
          </a:p>
        </p:txBody>
      </p:sp>
      <p:sp>
        <p:nvSpPr>
          <p:cNvPr id="23" name="Shape 20">
            <a:extLst>
              <a:ext uri="{FF2B5EF4-FFF2-40B4-BE49-F238E27FC236}">
                <a16:creationId xmlns:a16="http://schemas.microsoft.com/office/drawing/2014/main" id="{DEBB0D44-3032-3600-5B63-23697E5EDD33}"/>
              </a:ext>
            </a:extLst>
          </p:cNvPr>
          <p:cNvSpPr/>
          <p:nvPr/>
        </p:nvSpPr>
        <p:spPr>
          <a:xfrm>
            <a:off x="7176397" y="8331200"/>
            <a:ext cx="4131627" cy="482600"/>
          </a:xfrm>
          <a:prstGeom prst="rect">
            <a:avLst/>
          </a:prstGeom>
          <a:noFill/>
          <a:ln/>
        </p:spPr>
        <p:txBody>
          <a:bodyPr/>
          <a:lstStyle/>
          <a:p>
            <a:endParaRPr lang="en-US" noProof="1"/>
          </a:p>
        </p:txBody>
      </p:sp>
      <p:sp>
        <p:nvSpPr>
          <p:cNvPr id="24" name="Shape 21">
            <a:extLst>
              <a:ext uri="{FF2B5EF4-FFF2-40B4-BE49-F238E27FC236}">
                <a16:creationId xmlns:a16="http://schemas.microsoft.com/office/drawing/2014/main" id="{538D8106-1A5A-C225-104B-CA49C0533250}"/>
              </a:ext>
            </a:extLst>
          </p:cNvPr>
          <p:cNvSpPr/>
          <p:nvPr/>
        </p:nvSpPr>
        <p:spPr>
          <a:xfrm rot="18900000">
            <a:off x="7229008" y="8445500"/>
            <a:ext cx="254032" cy="254000"/>
          </a:xfrm>
          <a:prstGeom prst="rect">
            <a:avLst/>
          </a:prstGeom>
          <a:solidFill>
            <a:srgbClr val="E1E2E7">
              <a:alpha val="100000"/>
            </a:srgbClr>
          </a:solidFill>
          <a:ln/>
        </p:spPr>
        <p:txBody>
          <a:bodyPr/>
          <a:lstStyle/>
          <a:p>
            <a:endParaRPr lang="en-US" noProof="1"/>
          </a:p>
        </p:txBody>
      </p:sp>
      <p:sp>
        <p:nvSpPr>
          <p:cNvPr id="25" name="Text 22">
            <a:extLst>
              <a:ext uri="{FF2B5EF4-FFF2-40B4-BE49-F238E27FC236}">
                <a16:creationId xmlns:a16="http://schemas.microsoft.com/office/drawing/2014/main" id="{C4F92E40-CF85-3F33-E1AF-D3A5A99E5D1E}"/>
              </a:ext>
            </a:extLst>
          </p:cNvPr>
          <p:cNvSpPr/>
          <p:nvPr/>
        </p:nvSpPr>
        <p:spPr>
          <a:xfrm>
            <a:off x="7637264" y="8371254"/>
            <a:ext cx="4054597" cy="609600"/>
          </a:xfrm>
          <a:prstGeom prst="rect">
            <a:avLst/>
          </a:prstGeom>
          <a:noFill/>
          <a:ln/>
        </p:spPr>
        <p:txBody>
          <a:bodyPr wrap="square" lIns="0" tIns="0" rIns="0" bIns="0" rtlCol="0" anchor="t"/>
          <a:lstStyle/>
          <a:p>
            <a:pPr marL="0" indent="0" algn="l">
              <a:lnSpc>
                <a:spcPts val="3750"/>
              </a:lnSpc>
              <a:buNone/>
            </a:pPr>
            <a:r>
              <a:rPr lang="en-US" sz="3000" b="1" noProof="1">
                <a:solidFill>
                  <a:srgbClr val="0B589F"/>
                </a:solidFill>
                <a:latin typeface="Meiryo" panose="020B0604030504040204" pitchFamily="34" charset="-128"/>
                <a:ea typeface="Meiryo" panose="020B0604030504040204" pitchFamily="34" charset="-128"/>
              </a:rPr>
              <a:t>導入スケジュールなど</a:t>
            </a:r>
          </a:p>
        </p:txBody>
      </p:sp>
      <p:sp>
        <p:nvSpPr>
          <p:cNvPr id="26" name="Text 23">
            <a:extLst>
              <a:ext uri="{FF2B5EF4-FFF2-40B4-BE49-F238E27FC236}">
                <a16:creationId xmlns:a16="http://schemas.microsoft.com/office/drawing/2014/main" id="{D8C36B79-334C-68BB-0E80-164C44837198}"/>
              </a:ext>
            </a:extLst>
          </p:cNvPr>
          <p:cNvSpPr/>
          <p:nvPr/>
        </p:nvSpPr>
        <p:spPr>
          <a:xfrm>
            <a:off x="1574997" y="3035300"/>
            <a:ext cx="21590758" cy="2235200"/>
          </a:xfrm>
          <a:prstGeom prst="rect">
            <a:avLst/>
          </a:prstGeom>
          <a:noFill/>
          <a:ln/>
        </p:spPr>
        <p:txBody>
          <a:bodyPr wrap="square" lIns="0" tIns="0" rIns="0" bIns="0" rtlCol="0" anchor="t"/>
          <a:lstStyle/>
          <a:p>
            <a:pPr marL="0" indent="0" algn="l">
              <a:lnSpc>
                <a:spcPts val="6000"/>
              </a:lnSpc>
              <a:buNone/>
            </a:pPr>
            <a:r>
              <a:rPr lang="en-US" sz="4800" spc="-150" noProof="1">
                <a:latin typeface="Meiryo" panose="020B0604030504040204" pitchFamily="34" charset="-128"/>
                <a:ea typeface="Meiryo" panose="020B0604030504040204" pitchFamily="34" charset="-128"/>
              </a:rPr>
              <a:t>この「提案書テンプレート」は、トヨクモ スケジューラー導入の提案時に</a:t>
            </a:r>
          </a:p>
          <a:p>
            <a:pPr marL="0" indent="0" algn="l">
              <a:lnSpc>
                <a:spcPts val="9000"/>
              </a:lnSpc>
              <a:buNone/>
            </a:pPr>
            <a:r>
              <a:rPr lang="en-US" sz="7200" b="1" noProof="1">
                <a:solidFill>
                  <a:srgbClr val="0B589F"/>
                </a:solidFill>
                <a:latin typeface="Meiryo" panose="020B0604030504040204" pitchFamily="34" charset="-128"/>
                <a:ea typeface="Meiryo" panose="020B0604030504040204" pitchFamily="34" charset="-128"/>
              </a:rPr>
              <a:t>社内説明にご利用いただける資料です</a:t>
            </a:r>
          </a:p>
        </p:txBody>
      </p:sp>
      <p:sp>
        <p:nvSpPr>
          <p:cNvPr id="27" name="Text 24">
            <a:extLst>
              <a:ext uri="{FF2B5EF4-FFF2-40B4-BE49-F238E27FC236}">
                <a16:creationId xmlns:a16="http://schemas.microsoft.com/office/drawing/2014/main" id="{69757DC2-59A1-8B2F-E168-668BBA8D8DA4}"/>
              </a:ext>
            </a:extLst>
          </p:cNvPr>
          <p:cNvSpPr/>
          <p:nvPr/>
        </p:nvSpPr>
        <p:spPr>
          <a:xfrm>
            <a:off x="1574997" y="9982200"/>
            <a:ext cx="13967748" cy="1295400"/>
          </a:xfrm>
          <a:prstGeom prst="rect">
            <a:avLst/>
          </a:prstGeom>
          <a:noFill/>
          <a:ln/>
        </p:spPr>
        <p:txBody>
          <a:bodyPr wrap="square" lIns="0" tIns="0" rIns="0" bIns="0" rtlCol="0" anchor="t"/>
          <a:lstStyle/>
          <a:p>
            <a:pPr>
              <a:lnSpc>
                <a:spcPts val="4500"/>
              </a:lnSpc>
            </a:pPr>
            <a:r>
              <a:rPr lang="en-US" sz="3600" noProof="1">
                <a:solidFill>
                  <a:srgbClr val="81848C"/>
                </a:solidFill>
                <a:latin typeface="Meiryo" panose="020B0604030504040204" pitchFamily="34" charset="-128"/>
                <a:ea typeface="Meiryo" panose="020B0604030504040204" pitchFamily="34" charset="-128"/>
              </a:rPr>
              <a:t>※資料は、自由に編集いただけます。</a:t>
            </a:r>
            <a:endParaRPr lang="en-US" sz="3600" noProof="1">
              <a:solidFill>
                <a:srgbClr val="000000"/>
              </a:solidFill>
              <a:latin typeface="Meiryo" panose="020B0604030504040204" pitchFamily="34" charset="-128"/>
              <a:ea typeface="Meiryo" panose="020B0604030504040204" pitchFamily="34" charset="-128"/>
              <a:cs typeface="Calibri" panose="020F0502020204030204"/>
            </a:endParaRPr>
          </a:p>
          <a:p>
            <a:pPr marL="0" indent="0" algn="l">
              <a:lnSpc>
                <a:spcPts val="4500"/>
              </a:lnSpc>
              <a:buNone/>
            </a:pPr>
            <a:r>
              <a:rPr lang="en-US" sz="3600" noProof="1">
                <a:solidFill>
                  <a:srgbClr val="81848C"/>
                </a:solidFill>
                <a:latin typeface="Meiryo" panose="020B0604030504040204" pitchFamily="34" charset="-128"/>
                <a:ea typeface="Meiryo" panose="020B0604030504040204" pitchFamily="34" charset="-128"/>
              </a:rPr>
              <a:t>※社内でご説明しやすい様に、自由にカスタマイズしてください。</a:t>
            </a:r>
            <a:endParaRPr lang="en-US" sz="3600" noProof="1">
              <a:solidFill>
                <a:srgbClr val="81848C"/>
              </a:solidFill>
              <a:latin typeface="Meiryo" panose="020B0604030504040204" pitchFamily="34" charset="-128"/>
              <a:ea typeface="Meiryo" panose="020B0604030504040204" pitchFamily="34" charset="-128"/>
              <a:cs typeface="Calibri"/>
            </a:endParaRPr>
          </a:p>
        </p:txBody>
      </p:sp>
      <p:sp>
        <p:nvSpPr>
          <p:cNvPr id="30" name="Text 4">
            <a:extLst>
              <a:ext uri="{FF2B5EF4-FFF2-40B4-BE49-F238E27FC236}">
                <a16:creationId xmlns:a16="http://schemas.microsoft.com/office/drawing/2014/main" id="{5CA445ED-0A82-BCA8-DE31-7C19CDCE218C}"/>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2" name="Text 6">
            <a:extLst>
              <a:ext uri="{FF2B5EF4-FFF2-40B4-BE49-F238E27FC236}">
                <a16:creationId xmlns:a16="http://schemas.microsoft.com/office/drawing/2014/main" id="{B59E65B9-EF66-B089-A98E-2D1E3051409F}"/>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02</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6526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D11EDB0-8347-BA9E-4594-ADD314E1E1AE}"/>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9766F134-09C6-ABDA-CF21-37B7DF197CAC}"/>
              </a:ext>
            </a:extLst>
          </p:cNvPr>
          <p:cNvSpPr/>
          <p:nvPr/>
        </p:nvSpPr>
        <p:spPr>
          <a:xfrm>
            <a:off x="6223778" y="6096000"/>
            <a:ext cx="7862283" cy="1930400"/>
          </a:xfrm>
          <a:prstGeom prst="rect">
            <a:avLst/>
          </a:prstGeom>
          <a:noFill/>
          <a:ln/>
        </p:spPr>
        <p:txBody>
          <a:bodyPr wrap="square" lIns="0" tIns="0" rIns="0" bIns="0" rtlCol="0" anchor="t"/>
          <a:lstStyle/>
          <a:p>
            <a:pPr marL="0" indent="0" algn="l">
              <a:lnSpc>
                <a:spcPts val="12000"/>
              </a:lnSpc>
              <a:buNone/>
            </a:pPr>
            <a:r>
              <a:rPr lang="en-US" sz="9600" b="1" noProof="1">
                <a:solidFill>
                  <a:srgbClr val="0B589F"/>
                </a:solidFill>
                <a:latin typeface="Meiryo" panose="020B0604030504040204" pitchFamily="34" charset="-128"/>
                <a:ea typeface="Meiryo" panose="020B0604030504040204" pitchFamily="34" charset="-128"/>
              </a:rPr>
              <a:t>導入後の成果</a:t>
            </a:r>
          </a:p>
        </p:txBody>
      </p:sp>
      <p:sp>
        <p:nvSpPr>
          <p:cNvPr id="2" name="Text 4">
            <a:extLst>
              <a:ext uri="{FF2B5EF4-FFF2-40B4-BE49-F238E27FC236}">
                <a16:creationId xmlns:a16="http://schemas.microsoft.com/office/drawing/2014/main" id="{6E44C083-B1BD-580F-1531-1C0231693E77}"/>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chemeClr val="bg1"/>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chemeClr val="bg1"/>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F107F417-6D31-9F26-61A8-DBA40A3174EA}"/>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20</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2930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EE67EBE-67B3-4DA5-706F-91AA3977B458}"/>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A0C4BA88-9397-05B0-AB71-25907394D16B}"/>
              </a:ext>
            </a:extLst>
          </p:cNvPr>
          <p:cNvSpPr/>
          <p:nvPr/>
        </p:nvSpPr>
        <p:spPr>
          <a:xfrm>
            <a:off x="1422578" y="5067300"/>
            <a:ext cx="6909664" cy="4889500"/>
          </a:xfrm>
          <a:prstGeom prst="rect">
            <a:avLst/>
          </a:prstGeom>
          <a:noFill/>
          <a:ln/>
        </p:spPr>
        <p:txBody>
          <a:bodyPr/>
          <a:lstStyle/>
          <a:p>
            <a:endParaRPr lang="en-US" noProof="1"/>
          </a:p>
        </p:txBody>
      </p:sp>
      <p:pic>
        <p:nvPicPr>
          <p:cNvPr id="5" name="Image 0">
            <a:extLst>
              <a:ext uri="{FF2B5EF4-FFF2-40B4-BE49-F238E27FC236}">
                <a16:creationId xmlns:a16="http://schemas.microsoft.com/office/drawing/2014/main" id="{AFDC4781-89C5-EA6B-BA0F-D2EEBD6B09CC}"/>
              </a:ext>
            </a:extLst>
          </p:cNvPr>
          <p:cNvPicPr>
            <a:picLocks noChangeAspect="1"/>
          </p:cNvPicPr>
          <p:nvPr/>
        </p:nvPicPr>
        <p:blipFill>
          <a:blip r:embed="rId4"/>
          <a:srcRect/>
          <a:stretch/>
        </p:blipFill>
        <p:spPr>
          <a:xfrm>
            <a:off x="1466131" y="5067300"/>
            <a:ext cx="6822556" cy="4889499"/>
          </a:xfrm>
          <a:prstGeom prst="rect">
            <a:avLst/>
          </a:prstGeom>
        </p:spPr>
      </p:pic>
      <p:sp>
        <p:nvSpPr>
          <p:cNvPr id="8" name="Shape 5">
            <a:extLst>
              <a:ext uri="{FF2B5EF4-FFF2-40B4-BE49-F238E27FC236}">
                <a16:creationId xmlns:a16="http://schemas.microsoft.com/office/drawing/2014/main" id="{0E9C4633-D2BD-9BC2-A96E-D6991A49F43F}"/>
              </a:ext>
            </a:extLst>
          </p:cNvPr>
          <p:cNvSpPr/>
          <p:nvPr/>
        </p:nvSpPr>
        <p:spPr>
          <a:xfrm>
            <a:off x="8738692" y="5067300"/>
            <a:ext cx="1663908" cy="406400"/>
          </a:xfrm>
          <a:prstGeom prst="roundRect">
            <a:avLst>
              <a:gd name="adj" fmla="val 13500"/>
            </a:avLst>
          </a:prstGeom>
          <a:solidFill>
            <a:srgbClr val="008BD4">
              <a:alpha val="100000"/>
            </a:srgbClr>
          </a:solidFill>
          <a:ln/>
        </p:spPr>
        <p:txBody>
          <a:bodyPr/>
          <a:lstStyle/>
          <a:p>
            <a:endParaRPr lang="en-US" noProof="1"/>
          </a:p>
        </p:txBody>
      </p:sp>
      <p:sp>
        <p:nvSpPr>
          <p:cNvPr id="9" name="Text 6">
            <a:extLst>
              <a:ext uri="{FF2B5EF4-FFF2-40B4-BE49-F238E27FC236}">
                <a16:creationId xmlns:a16="http://schemas.microsoft.com/office/drawing/2014/main" id="{BD2FF217-8D62-BAF3-8778-4C4C57DEEDDA}"/>
              </a:ext>
            </a:extLst>
          </p:cNvPr>
          <p:cNvSpPr/>
          <p:nvPr/>
        </p:nvSpPr>
        <p:spPr>
          <a:xfrm>
            <a:off x="8928309" y="5142895"/>
            <a:ext cx="1325199" cy="372533"/>
          </a:xfrm>
          <a:prstGeom prst="rect">
            <a:avLst/>
          </a:prstGeom>
          <a:noFill/>
          <a:ln/>
        </p:spPr>
        <p:txBody>
          <a:bodyPr wrap="square" lIns="0" tIns="0" rIns="0" bIns="0" rtlCol="0" anchor="t"/>
          <a:lstStyle/>
          <a:p>
            <a:pPr marL="0" indent="0" algn="ctr">
              <a:lnSpc>
                <a:spcPts val="2400"/>
              </a:lnSpc>
              <a:buNone/>
            </a:pPr>
            <a:r>
              <a:rPr lang="en-US" sz="1600" noProof="1">
                <a:solidFill>
                  <a:schemeClr val="bg1"/>
                </a:solidFill>
                <a:latin typeface="Meiryo" panose="020B0604030504040204" pitchFamily="34" charset="-128"/>
                <a:ea typeface="Meiryo" panose="020B0604030504040204" pitchFamily="34" charset="-128"/>
              </a:rPr>
              <a:t>定量的な効果</a:t>
            </a:r>
          </a:p>
        </p:txBody>
      </p:sp>
      <p:sp>
        <p:nvSpPr>
          <p:cNvPr id="10" name="Text 7">
            <a:extLst>
              <a:ext uri="{FF2B5EF4-FFF2-40B4-BE49-F238E27FC236}">
                <a16:creationId xmlns:a16="http://schemas.microsoft.com/office/drawing/2014/main" id="{1145144A-1D17-B5D7-F02D-9356216FF828}"/>
              </a:ext>
            </a:extLst>
          </p:cNvPr>
          <p:cNvSpPr/>
          <p:nvPr/>
        </p:nvSpPr>
        <p:spPr>
          <a:xfrm>
            <a:off x="8738692" y="5603875"/>
            <a:ext cx="6863091" cy="880533"/>
          </a:xfrm>
          <a:prstGeom prst="rect">
            <a:avLst/>
          </a:prstGeom>
          <a:noFill/>
          <a:ln/>
        </p:spPr>
        <p:txBody>
          <a:bodyPr wrap="square" lIns="0" tIns="0" rIns="0" bIns="0" rtlCol="0" anchor="t"/>
          <a:lstStyle/>
          <a:p>
            <a:pPr marL="0" indent="0" algn="l">
              <a:lnSpc>
                <a:spcPts val="3750"/>
              </a:lnSpc>
              <a:buNone/>
            </a:pPr>
            <a:r>
              <a:rPr lang="en-US" sz="3200" b="1" noProof="1">
                <a:latin typeface="Meiryo" panose="020B0604030504040204" pitchFamily="34" charset="-128"/>
                <a:ea typeface="Meiryo" panose="020B0604030504040204" pitchFamily="34" charset="-128"/>
              </a:rPr>
              <a:t>日程調整にかける時間を大幅削減！</a:t>
            </a:r>
          </a:p>
          <a:p>
            <a:pPr marL="0" indent="0" algn="l">
              <a:lnSpc>
                <a:spcPts val="2500"/>
              </a:lnSpc>
              <a:buNone/>
            </a:pPr>
            <a:r>
              <a:rPr lang="en-US" sz="2000" noProof="1">
                <a:solidFill>
                  <a:srgbClr val="808286"/>
                </a:solidFill>
                <a:latin typeface="Meiryo" panose="020B0604030504040204" pitchFamily="34" charset="-128"/>
                <a:ea typeface="Meiryo" panose="020B0604030504040204" pitchFamily="34" charset="-128"/>
              </a:rPr>
              <a:t>（年間120時間→4時間）</a:t>
            </a:r>
          </a:p>
        </p:txBody>
      </p:sp>
      <p:sp>
        <p:nvSpPr>
          <p:cNvPr id="11" name="Text 8">
            <a:extLst>
              <a:ext uri="{FF2B5EF4-FFF2-40B4-BE49-F238E27FC236}">
                <a16:creationId xmlns:a16="http://schemas.microsoft.com/office/drawing/2014/main" id="{C430F041-A5AA-7925-E5A8-48E596CB76EC}"/>
              </a:ext>
            </a:extLst>
          </p:cNvPr>
          <p:cNvSpPr/>
          <p:nvPr/>
        </p:nvSpPr>
        <p:spPr>
          <a:xfrm>
            <a:off x="8738692" y="6531078"/>
            <a:ext cx="6866232" cy="5305732"/>
          </a:xfrm>
          <a:prstGeom prst="rect">
            <a:avLst/>
          </a:prstGeom>
          <a:noFill/>
          <a:ln/>
        </p:spPr>
        <p:txBody>
          <a:bodyPr wrap="square" lIns="0" tIns="0" rIns="0" bIns="0" rtlCol="0" anchor="t"/>
          <a:lstStyle/>
          <a:p>
            <a:pPr marL="0" indent="0" algn="l">
              <a:lnSpc>
                <a:spcPct val="150000"/>
              </a:lnSpc>
              <a:buNone/>
            </a:pPr>
            <a:r>
              <a:rPr lang="en-US" sz="2200" noProof="1">
                <a:latin typeface="Meiryo"/>
                <a:ea typeface="Meiryo"/>
              </a:rPr>
              <a:t>営業担当者は、商談などの日程調整におけるメールの往復を繰り返すことで以下の問題を抱えていました。</a:t>
            </a:r>
            <a:endParaRPr lang="en-US" sz="2200" noProof="1">
              <a:latin typeface="Meiryo" panose="020B0604030504040204" pitchFamily="34" charset="-128"/>
              <a:ea typeface="Meiryo" panose="020B0604030504040204" pitchFamily="34" charset="-128"/>
            </a:endParaRPr>
          </a:p>
          <a:p>
            <a:pPr marL="0" indent="0" algn="l">
              <a:lnSpc>
                <a:spcPct val="150000"/>
              </a:lnSpc>
              <a:buNone/>
            </a:pPr>
            <a:r>
              <a:rPr lang="en-US" sz="2200" b="1" noProof="1">
                <a:solidFill>
                  <a:srgbClr val="0B589F"/>
                </a:solidFill>
                <a:latin typeface="Meiryo"/>
                <a:ea typeface="Meiryo"/>
              </a:rPr>
              <a:t>・年間120時間</a:t>
            </a:r>
            <a:r>
              <a:rPr lang="en-US" sz="2200" noProof="1">
                <a:latin typeface="Meiryo"/>
                <a:ea typeface="Meiryo"/>
              </a:rPr>
              <a:t>（</a:t>
            </a:r>
            <a:r>
              <a:rPr lang="en-US" sz="2200" b="1" noProof="1">
                <a:solidFill>
                  <a:srgbClr val="0B589F"/>
                </a:solidFill>
                <a:latin typeface="Meiryo"/>
                <a:ea typeface="Meiryo"/>
              </a:rPr>
              <a:t>約3週間分</a:t>
            </a:r>
            <a:r>
              <a:rPr lang="en-US" sz="2200" noProof="1">
                <a:latin typeface="Meiryo"/>
                <a:ea typeface="Meiryo"/>
              </a:rPr>
              <a:t>の労働に相当）の浪費</a:t>
            </a:r>
          </a:p>
          <a:p>
            <a:pPr marL="0" indent="0" algn="l">
              <a:lnSpc>
                <a:spcPct val="150000"/>
              </a:lnSpc>
              <a:buNone/>
            </a:pPr>
            <a:r>
              <a:rPr lang="en-US" sz="2200" noProof="1">
                <a:latin typeface="Meiryo"/>
                <a:ea typeface="Meiryo"/>
              </a:rPr>
              <a:t>・ムダな時間により、本来の営業活動に集中できない</a:t>
            </a:r>
          </a:p>
          <a:p>
            <a:pPr marL="0" indent="0" algn="l">
              <a:lnSpc>
                <a:spcPct val="150000"/>
              </a:lnSpc>
              <a:buNone/>
            </a:pPr>
            <a:r>
              <a:rPr lang="en-US" sz="2200" noProof="1">
                <a:latin typeface="Meiryo"/>
                <a:ea typeface="Meiryo"/>
              </a:rPr>
              <a:t> </a:t>
            </a:r>
          </a:p>
          <a:p>
            <a:pPr marL="0" indent="0" algn="l">
              <a:lnSpc>
                <a:spcPct val="150000"/>
              </a:lnSpc>
              <a:buNone/>
            </a:pPr>
            <a:r>
              <a:rPr lang="en-US" sz="2200" noProof="1">
                <a:latin typeface="Meiryo"/>
                <a:ea typeface="Meiryo"/>
              </a:rPr>
              <a:t>トヨクモ スケジューラーは、日程調整URLを送るだけで日程を確定させるので、</a:t>
            </a:r>
            <a:r>
              <a:rPr lang="en-US" sz="2200" b="1" noProof="1">
                <a:solidFill>
                  <a:srgbClr val="0B589F"/>
                </a:solidFill>
                <a:latin typeface="Meiryo"/>
                <a:ea typeface="Meiryo"/>
              </a:rPr>
              <a:t>メールの往復はほぼゼロになり、ダブルブッキングの心配も解消</a:t>
            </a:r>
            <a:r>
              <a:rPr lang="en-US" sz="2200" noProof="1">
                <a:latin typeface="Meiryo"/>
                <a:ea typeface="Meiryo"/>
              </a:rPr>
              <a:t>。削減した時間を、顧客への訪問や提案書作成といった本来の営業活動に集中できます。</a:t>
            </a:r>
          </a:p>
        </p:txBody>
      </p:sp>
      <p:pic>
        <p:nvPicPr>
          <p:cNvPr id="12" name="Image 1" descr=" ">
            <a:extLst>
              <a:ext uri="{FF2B5EF4-FFF2-40B4-BE49-F238E27FC236}">
                <a16:creationId xmlns:a16="http://schemas.microsoft.com/office/drawing/2014/main" id="{73112C4B-F161-369C-747F-B771796D39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02388" y="5067300"/>
            <a:ext cx="13294" cy="6165850"/>
          </a:xfrm>
          <a:prstGeom prst="rect">
            <a:avLst/>
          </a:prstGeom>
        </p:spPr>
      </p:pic>
      <p:sp>
        <p:nvSpPr>
          <p:cNvPr id="15" name="Shape 11">
            <a:extLst>
              <a:ext uri="{FF2B5EF4-FFF2-40B4-BE49-F238E27FC236}">
                <a16:creationId xmlns:a16="http://schemas.microsoft.com/office/drawing/2014/main" id="{A08BF981-D8B3-AE99-9600-A16E3AFBD1BF}"/>
              </a:ext>
            </a:extLst>
          </p:cNvPr>
          <p:cNvSpPr/>
          <p:nvPr/>
        </p:nvSpPr>
        <p:spPr>
          <a:xfrm>
            <a:off x="16308838" y="5067300"/>
            <a:ext cx="1663908" cy="406400"/>
          </a:xfrm>
          <a:prstGeom prst="roundRect">
            <a:avLst>
              <a:gd name="adj" fmla="val 13500"/>
            </a:avLst>
          </a:prstGeom>
          <a:solidFill>
            <a:srgbClr val="5B53B7">
              <a:alpha val="100000"/>
            </a:srgbClr>
          </a:solidFill>
          <a:ln/>
        </p:spPr>
        <p:txBody>
          <a:bodyPr/>
          <a:lstStyle/>
          <a:p>
            <a:endParaRPr lang="en-US" noProof="1"/>
          </a:p>
        </p:txBody>
      </p:sp>
      <p:sp>
        <p:nvSpPr>
          <p:cNvPr id="16" name="Text 12">
            <a:extLst>
              <a:ext uri="{FF2B5EF4-FFF2-40B4-BE49-F238E27FC236}">
                <a16:creationId xmlns:a16="http://schemas.microsoft.com/office/drawing/2014/main" id="{A69C2D4E-01F0-D690-302C-B65AEAE28DE6}"/>
              </a:ext>
            </a:extLst>
          </p:cNvPr>
          <p:cNvSpPr/>
          <p:nvPr/>
        </p:nvSpPr>
        <p:spPr>
          <a:xfrm>
            <a:off x="16484846" y="5142895"/>
            <a:ext cx="1325199" cy="372533"/>
          </a:xfrm>
          <a:prstGeom prst="rect">
            <a:avLst/>
          </a:prstGeom>
          <a:noFill/>
          <a:ln/>
        </p:spPr>
        <p:txBody>
          <a:bodyPr wrap="square" lIns="0" tIns="0" rIns="0" bIns="0" rtlCol="0" anchor="t"/>
          <a:lstStyle/>
          <a:p>
            <a:pPr marL="0" indent="0" algn="ctr">
              <a:lnSpc>
                <a:spcPts val="2400"/>
              </a:lnSpc>
              <a:buNone/>
            </a:pPr>
            <a:r>
              <a:rPr lang="en-US" sz="1600" noProof="1">
                <a:solidFill>
                  <a:schemeClr val="bg1"/>
                </a:solidFill>
                <a:latin typeface="Meiryo" panose="020B0604030504040204" pitchFamily="34" charset="-128"/>
                <a:ea typeface="Meiryo" panose="020B0604030504040204" pitchFamily="34" charset="-128"/>
              </a:rPr>
              <a:t>定性的な効果</a:t>
            </a:r>
          </a:p>
        </p:txBody>
      </p:sp>
      <p:sp>
        <p:nvSpPr>
          <p:cNvPr id="17" name="Text 13">
            <a:extLst>
              <a:ext uri="{FF2B5EF4-FFF2-40B4-BE49-F238E27FC236}">
                <a16:creationId xmlns:a16="http://schemas.microsoft.com/office/drawing/2014/main" id="{52F0A151-0C31-49C2-4425-B4E49369564B}"/>
              </a:ext>
            </a:extLst>
          </p:cNvPr>
          <p:cNvSpPr/>
          <p:nvPr/>
        </p:nvSpPr>
        <p:spPr>
          <a:xfrm>
            <a:off x="16308838" y="5572125"/>
            <a:ext cx="7131943" cy="641350"/>
          </a:xfrm>
          <a:prstGeom prst="rect">
            <a:avLst/>
          </a:prstGeom>
          <a:noFill/>
          <a:ln/>
        </p:spPr>
        <p:txBody>
          <a:bodyPr wrap="square" lIns="0" tIns="0" rIns="0" bIns="0" rtlCol="0" anchor="t"/>
          <a:lstStyle/>
          <a:p>
            <a:pPr marL="0" indent="0" algn="l">
              <a:lnSpc>
                <a:spcPts val="3750"/>
              </a:lnSpc>
              <a:buNone/>
            </a:pPr>
            <a:r>
              <a:rPr lang="en-US" sz="3200" b="1" noProof="1">
                <a:latin typeface="Meiryo" panose="020B0604030504040204" pitchFamily="34" charset="-128"/>
                <a:ea typeface="Meiryo" panose="020B0604030504040204" pitchFamily="34" charset="-128"/>
              </a:rPr>
              <a:t>問い合せ対応が軽減するシンプル操作</a:t>
            </a:r>
          </a:p>
        </p:txBody>
      </p:sp>
      <p:sp>
        <p:nvSpPr>
          <p:cNvPr id="18" name="Text 14">
            <a:extLst>
              <a:ext uri="{FF2B5EF4-FFF2-40B4-BE49-F238E27FC236}">
                <a16:creationId xmlns:a16="http://schemas.microsoft.com/office/drawing/2014/main" id="{B5935E78-DC78-2450-B022-F62239560F2D}"/>
              </a:ext>
            </a:extLst>
          </p:cNvPr>
          <p:cNvSpPr/>
          <p:nvPr/>
        </p:nvSpPr>
        <p:spPr>
          <a:xfrm>
            <a:off x="16308838" y="6255365"/>
            <a:ext cx="6879344" cy="5581445"/>
          </a:xfrm>
          <a:prstGeom prst="rect">
            <a:avLst/>
          </a:prstGeom>
          <a:noFill/>
          <a:ln/>
        </p:spPr>
        <p:txBody>
          <a:bodyPr wrap="square" lIns="0" tIns="0" rIns="0" bIns="0" rtlCol="0" anchor="t"/>
          <a:lstStyle/>
          <a:p>
            <a:pPr>
              <a:lnSpc>
                <a:spcPct val="150000"/>
              </a:lnSpc>
            </a:pPr>
            <a:r>
              <a:rPr lang="ja-JP" altLang="en-US" sz="2200" noProof="1">
                <a:latin typeface="Meiryo"/>
                <a:ea typeface="Meiryo"/>
              </a:rPr>
              <a:t>システム管理者は、社員からのシステムに関する問い合わせ対応に、業務時間の多くを費やしています。特に新しい</a:t>
            </a:r>
            <a:r>
              <a:rPr lang="en-US" altLang="ja-JP" sz="2200" noProof="1">
                <a:latin typeface="Meiryo"/>
                <a:ea typeface="Meiryo"/>
              </a:rPr>
              <a:t>IT</a:t>
            </a:r>
            <a:r>
              <a:rPr lang="ja-JP" altLang="en-US" sz="2200" noProof="1">
                <a:latin typeface="Meiryo"/>
                <a:ea typeface="Meiryo"/>
              </a:rPr>
              <a:t>ツール導入時は、「登録方法・使い方」といった単純な問い合わせが集中し、本来注力すべき業務が中断され、集中できないという課題がありました。</a:t>
            </a:r>
            <a:endParaRPr lang="en-US" altLang="ja-JP" sz="2200" noProof="1">
              <a:latin typeface="Meiryo"/>
              <a:ea typeface="Meiryo"/>
            </a:endParaRPr>
          </a:p>
          <a:p>
            <a:pPr>
              <a:lnSpc>
                <a:spcPct val="150000"/>
              </a:lnSpc>
            </a:pPr>
            <a:endParaRPr lang="en-US" sz="2200" noProof="1">
              <a:latin typeface="Meiryo" panose="020B0604030504040204" pitchFamily="34" charset="-128"/>
              <a:ea typeface="Meiryo" panose="020B0604030504040204" pitchFamily="34" charset="-128"/>
            </a:endParaRPr>
          </a:p>
          <a:p>
            <a:pPr>
              <a:lnSpc>
                <a:spcPct val="150000"/>
              </a:lnSpc>
            </a:pPr>
            <a:r>
              <a:rPr lang="en-US" sz="2200" noProof="1">
                <a:latin typeface="Meiryo"/>
                <a:ea typeface="Meiryo"/>
              </a:rPr>
              <a:t>トヨクモ スケジューラーは、</a:t>
            </a:r>
            <a:r>
              <a:rPr lang="en-US" sz="2200" b="1" noProof="1">
                <a:solidFill>
                  <a:srgbClr val="0B589F"/>
                </a:solidFill>
                <a:latin typeface="Meiryo"/>
                <a:ea typeface="Meiryo"/>
              </a:rPr>
              <a:t>直感的でわかりやすい操作画面</a:t>
            </a:r>
            <a:r>
              <a:rPr lang="ja-JP" altLang="en-US" sz="2200" noProof="1">
                <a:latin typeface="Meiryo"/>
                <a:ea typeface="Meiryo"/>
              </a:rPr>
              <a:t>でマニュアル不要。問い合わせ件数を大幅に減少させます。 これにより、システム管理者は</a:t>
            </a:r>
            <a:r>
              <a:rPr lang="ja-JP" altLang="en-US" sz="2200" b="1" noProof="1">
                <a:solidFill>
                  <a:srgbClr val="0B589F"/>
                </a:solidFill>
                <a:latin typeface="Meiryo"/>
                <a:ea typeface="Meiryo"/>
              </a:rPr>
              <a:t>社員教育や管理の手間から解放</a:t>
            </a:r>
            <a:r>
              <a:rPr lang="ja-JP" altLang="en-US" sz="2200" noProof="1">
                <a:latin typeface="Meiryo"/>
                <a:ea typeface="Meiryo"/>
              </a:rPr>
              <a:t>され、貴重な時間を本来の業務に集中できます。</a:t>
            </a:r>
            <a:endParaRPr lang="en-US" altLang="ja-JP" sz="2200" noProof="1">
              <a:latin typeface="Meiryo"/>
              <a:ea typeface="Meiryo"/>
            </a:endParaRPr>
          </a:p>
        </p:txBody>
      </p:sp>
      <p:sp>
        <p:nvSpPr>
          <p:cNvPr id="23" name="Shape 18">
            <a:extLst>
              <a:ext uri="{FF2B5EF4-FFF2-40B4-BE49-F238E27FC236}">
                <a16:creationId xmlns:a16="http://schemas.microsoft.com/office/drawing/2014/main" id="{3AC7BC6B-02F8-08E1-D0B0-D54B5E6FABF6}"/>
              </a:ext>
            </a:extLst>
          </p:cNvPr>
          <p:cNvSpPr/>
          <p:nvPr/>
        </p:nvSpPr>
        <p:spPr>
          <a:xfrm>
            <a:off x="711289" y="431800"/>
            <a:ext cx="2476810" cy="787400"/>
          </a:xfrm>
          <a:prstGeom prst="roundRect">
            <a:avLst>
              <a:gd name="adj" fmla="val 12774"/>
            </a:avLst>
          </a:prstGeom>
          <a:noFill/>
          <a:ln w="12700">
            <a:solidFill>
              <a:srgbClr val="81848C"/>
            </a:solidFill>
            <a:prstDash val="solid"/>
          </a:ln>
        </p:spPr>
        <p:txBody>
          <a:bodyPr/>
          <a:lstStyle/>
          <a:p>
            <a:endParaRPr lang="en-US" noProof="1"/>
          </a:p>
        </p:txBody>
      </p:sp>
      <p:sp>
        <p:nvSpPr>
          <p:cNvPr id="24" name="Text 19">
            <a:extLst>
              <a:ext uri="{FF2B5EF4-FFF2-40B4-BE49-F238E27FC236}">
                <a16:creationId xmlns:a16="http://schemas.microsoft.com/office/drawing/2014/main" id="{019DA7E9-5DF0-90A4-4D34-BC67B74F69A3}"/>
              </a:ext>
            </a:extLst>
          </p:cNvPr>
          <p:cNvSpPr/>
          <p:nvPr/>
        </p:nvSpPr>
        <p:spPr>
          <a:xfrm>
            <a:off x="1016127" y="699168"/>
            <a:ext cx="1968746" cy="482600"/>
          </a:xfrm>
          <a:prstGeom prst="rect">
            <a:avLst/>
          </a:prstGeom>
          <a:noFill/>
          <a:ln/>
        </p:spPr>
        <p:txBody>
          <a:bodyPr wrap="square" lIns="0" tIns="0" rIns="0" bIns="0" rtlCol="0" anchor="t"/>
          <a:lstStyle/>
          <a:p>
            <a:pPr marL="0" indent="0" algn="l">
              <a:lnSpc>
                <a:spcPts val="3000"/>
              </a:lnSpc>
              <a:buNone/>
            </a:pPr>
            <a:r>
              <a:rPr lang="en-US" sz="2400" b="1" noProof="1">
                <a:solidFill>
                  <a:srgbClr val="81848C"/>
                </a:solidFill>
                <a:latin typeface="Meiryo" panose="020B0604030504040204" pitchFamily="34" charset="-128"/>
                <a:ea typeface="Meiryo" panose="020B0604030504040204" pitchFamily="34" charset="-128"/>
              </a:rPr>
              <a:t>導入後の成果</a:t>
            </a:r>
          </a:p>
        </p:txBody>
      </p:sp>
      <p:sp>
        <p:nvSpPr>
          <p:cNvPr id="25" name="Shape 20">
            <a:extLst>
              <a:ext uri="{FF2B5EF4-FFF2-40B4-BE49-F238E27FC236}">
                <a16:creationId xmlns:a16="http://schemas.microsoft.com/office/drawing/2014/main" id="{BDDC9A54-E12C-B4B3-6FC7-5F24E8C2A4C7}"/>
              </a:ext>
            </a:extLst>
          </p:cNvPr>
          <p:cNvSpPr/>
          <p:nvPr/>
        </p:nvSpPr>
        <p:spPr>
          <a:xfrm>
            <a:off x="3797775" y="444500"/>
            <a:ext cx="8446556" cy="762000"/>
          </a:xfrm>
          <a:prstGeom prst="rect">
            <a:avLst/>
          </a:prstGeom>
          <a:noFill/>
          <a:ln/>
        </p:spPr>
        <p:txBody>
          <a:bodyPr/>
          <a:lstStyle/>
          <a:p>
            <a:endParaRPr lang="en-US" noProof="1"/>
          </a:p>
        </p:txBody>
      </p:sp>
      <p:sp>
        <p:nvSpPr>
          <p:cNvPr id="26" name="Text 21">
            <a:extLst>
              <a:ext uri="{FF2B5EF4-FFF2-40B4-BE49-F238E27FC236}">
                <a16:creationId xmlns:a16="http://schemas.microsoft.com/office/drawing/2014/main" id="{5C14721E-A26A-AFA1-6EF4-0257ECFE8E00}"/>
              </a:ext>
            </a:extLst>
          </p:cNvPr>
          <p:cNvSpPr/>
          <p:nvPr/>
        </p:nvSpPr>
        <p:spPr>
          <a:xfrm>
            <a:off x="3797775" y="495061"/>
            <a:ext cx="6115818" cy="978807"/>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トヨクモによる試算</a:t>
            </a:r>
          </a:p>
        </p:txBody>
      </p:sp>
      <p:sp>
        <p:nvSpPr>
          <p:cNvPr id="27" name="Text 22">
            <a:extLst>
              <a:ext uri="{FF2B5EF4-FFF2-40B4-BE49-F238E27FC236}">
                <a16:creationId xmlns:a16="http://schemas.microsoft.com/office/drawing/2014/main" id="{A8F974B1-9060-2B5A-0881-D63AE965B07F}"/>
              </a:ext>
            </a:extLst>
          </p:cNvPr>
          <p:cNvSpPr/>
          <p:nvPr/>
        </p:nvSpPr>
        <p:spPr>
          <a:xfrm>
            <a:off x="9342019" y="597807"/>
            <a:ext cx="3511987" cy="609600"/>
          </a:xfrm>
          <a:prstGeom prst="rect">
            <a:avLst/>
          </a:prstGeom>
          <a:noFill/>
          <a:ln/>
        </p:spPr>
        <p:txBody>
          <a:bodyPr wrap="square" lIns="0" tIns="0" rIns="0" bIns="0" rtlCol="0" anchor="t"/>
          <a:lstStyle/>
          <a:p>
            <a:pPr marL="0" indent="0" algn="l">
              <a:lnSpc>
                <a:spcPts val="3750"/>
              </a:lnSpc>
              <a:buNone/>
            </a:pPr>
            <a:r>
              <a:rPr lang="en-US" sz="2800" noProof="1">
                <a:solidFill>
                  <a:srgbClr val="81848C"/>
                </a:solidFill>
                <a:latin typeface="Meiryo" panose="020B0604030504040204" pitchFamily="34" charset="-128"/>
                <a:ea typeface="Meiryo" panose="020B0604030504040204" pitchFamily="34" charset="-128"/>
              </a:rPr>
              <a:t>（社員50人の場合）</a:t>
            </a:r>
            <a:endParaRPr lang="en-US" sz="2800" noProof="1">
              <a:solidFill>
                <a:srgbClr val="81848C"/>
              </a:solidFill>
              <a:latin typeface="Meiryo" panose="020B0604030504040204" pitchFamily="34" charset="-128"/>
              <a:ea typeface="Meiryo" panose="020B0604030504040204" pitchFamily="34" charset="-128"/>
              <a:cs typeface="Calibri"/>
            </a:endParaRPr>
          </a:p>
        </p:txBody>
      </p:sp>
      <p:sp>
        <p:nvSpPr>
          <p:cNvPr id="33" name="Text 28">
            <a:extLst>
              <a:ext uri="{FF2B5EF4-FFF2-40B4-BE49-F238E27FC236}">
                <a16:creationId xmlns:a16="http://schemas.microsoft.com/office/drawing/2014/main" id="{5E5B29DF-EFEF-9CAC-6A77-B498343A4D15}"/>
              </a:ext>
            </a:extLst>
          </p:cNvPr>
          <p:cNvSpPr/>
          <p:nvPr/>
        </p:nvSpPr>
        <p:spPr>
          <a:xfrm>
            <a:off x="1359070" y="2781300"/>
            <a:ext cx="17109038"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日程調整や問合せ対応などの効率化が見込めます</a:t>
            </a:r>
          </a:p>
        </p:txBody>
      </p:sp>
      <p:sp>
        <p:nvSpPr>
          <p:cNvPr id="2" name="Text 4">
            <a:extLst>
              <a:ext uri="{FF2B5EF4-FFF2-40B4-BE49-F238E27FC236}">
                <a16:creationId xmlns:a16="http://schemas.microsoft.com/office/drawing/2014/main" id="{1E98929E-D84C-A80E-E5FF-A5BD494E520C}"/>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4BB48725-A3A3-D555-9A3F-66AA5812DAE2}"/>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21</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9926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a:blip r:embed="rId3"/>
          <a:stretch>
            <a:fillRect/>
          </a:stretch>
        </a:blipFill>
        <a:effectLst/>
      </p:bgPr>
    </p:bg>
    <p:spTree>
      <p:nvGrpSpPr>
        <p:cNvPr id="1" name=""/>
        <p:cNvGrpSpPr/>
        <p:nvPr/>
      </p:nvGrpSpPr>
      <p:grpSpPr>
        <a:xfrm>
          <a:off x="0" y="0"/>
          <a:ext cx="0" cy="0"/>
          <a:chOff x="0" y="0"/>
          <a:chExt cx="0" cy="0"/>
        </a:xfrm>
      </p:grpSpPr>
      <p:sp>
        <p:nvSpPr>
          <p:cNvPr id="4" name="Text 1"/>
          <p:cNvSpPr/>
          <p:nvPr/>
        </p:nvSpPr>
        <p:spPr>
          <a:xfrm>
            <a:off x="6223778" y="6096000"/>
            <a:ext cx="5385473" cy="1930400"/>
          </a:xfrm>
          <a:prstGeom prst="rect">
            <a:avLst/>
          </a:prstGeom>
          <a:noFill/>
          <a:ln/>
        </p:spPr>
        <p:txBody>
          <a:bodyPr wrap="square" lIns="0" tIns="0" rIns="0" bIns="0" rtlCol="0" anchor="t"/>
          <a:lstStyle/>
          <a:p>
            <a:pPr marL="0" indent="0" algn="l">
              <a:lnSpc>
                <a:spcPts val="12000"/>
              </a:lnSpc>
              <a:buNone/>
            </a:pPr>
            <a:r>
              <a:rPr lang="en-US" sz="9600" b="1" noProof="1">
                <a:solidFill>
                  <a:srgbClr val="0B589F"/>
                </a:solidFill>
                <a:latin typeface="Meiryo" panose="020B0604030504040204" pitchFamily="34" charset="-128"/>
                <a:ea typeface="Meiryo" panose="020B0604030504040204" pitchFamily="34" charset="-128"/>
              </a:rPr>
              <a:t>参考情報</a:t>
            </a:r>
          </a:p>
        </p:txBody>
      </p:sp>
      <p:sp>
        <p:nvSpPr>
          <p:cNvPr id="2" name="Text 4">
            <a:extLst>
              <a:ext uri="{FF2B5EF4-FFF2-40B4-BE49-F238E27FC236}">
                <a16:creationId xmlns:a16="http://schemas.microsoft.com/office/drawing/2014/main" id="{24CB857B-5AFC-8F01-D657-6A217F01C018}"/>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chemeClr val="bg1"/>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chemeClr val="bg1"/>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A95B022F-6F14-9B11-442B-3CBF828C3565}"/>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22</a:t>
            </a:r>
            <a:endParaRPr lang="en-US" spc="-150" noProof="1">
              <a:latin typeface="Meiryo" panose="020B0604030504040204" pitchFamily="34" charset="-128"/>
              <a:ea typeface="Meiryo" panose="020B060403050404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a:blip r:embed="rId3"/>
          <a:stretch>
            <a:fillRect/>
          </a:stretch>
        </a:blipFill>
        <a:effectLst/>
      </p:bgPr>
    </p:bg>
    <p:spTree>
      <p:nvGrpSpPr>
        <p:cNvPr id="1" name=""/>
        <p:cNvGrpSpPr/>
        <p:nvPr/>
      </p:nvGrpSpPr>
      <p:grpSpPr>
        <a:xfrm>
          <a:off x="0" y="0"/>
          <a:ext cx="0" cy="0"/>
          <a:chOff x="0" y="0"/>
          <a:chExt cx="0" cy="0"/>
        </a:xfrm>
      </p:grpSpPr>
      <p:pic>
        <p:nvPicPr>
          <p:cNvPr id="17" name="Image 1" descr=" ">
            <a:extLst>
              <a:ext uri="{FF2B5EF4-FFF2-40B4-BE49-F238E27FC236}">
                <a16:creationId xmlns:a16="http://schemas.microsoft.com/office/drawing/2014/main" id="{A9AF8B22-A951-FCBA-795A-3FA27060F82E}"/>
              </a:ext>
            </a:extLst>
          </p:cNvPr>
          <p:cNvPicPr>
            <a:picLocks noChangeAspect="1"/>
          </p:cNvPicPr>
          <p:nvPr/>
        </p:nvPicPr>
        <p:blipFill>
          <a:blip r:embed="rId4"/>
          <a:stretch>
            <a:fillRect/>
          </a:stretch>
        </p:blipFill>
        <p:spPr>
          <a:xfrm>
            <a:off x="13666908" y="11144253"/>
            <a:ext cx="9297562" cy="1955800"/>
          </a:xfrm>
          <a:prstGeom prst="rect">
            <a:avLst/>
          </a:prstGeom>
        </p:spPr>
      </p:pic>
      <p:sp>
        <p:nvSpPr>
          <p:cNvPr id="6" name="Shape 3"/>
          <p:cNvSpPr/>
          <p:nvPr/>
        </p:nvSpPr>
        <p:spPr>
          <a:xfrm>
            <a:off x="711289" y="431800"/>
            <a:ext cx="1854432" cy="787400"/>
          </a:xfrm>
          <a:prstGeom prst="roundRect">
            <a:avLst>
              <a:gd name="adj" fmla="val 12774"/>
            </a:avLst>
          </a:prstGeom>
          <a:noFill/>
          <a:ln w="12700">
            <a:solidFill>
              <a:srgbClr val="81848C"/>
            </a:solidFill>
            <a:prstDash val="solid"/>
          </a:ln>
        </p:spPr>
        <p:txBody>
          <a:bodyPr/>
          <a:lstStyle/>
          <a:p>
            <a:endParaRPr lang="en-US" noProof="1"/>
          </a:p>
        </p:txBody>
      </p:sp>
      <p:sp>
        <p:nvSpPr>
          <p:cNvPr id="7" name="Text 4"/>
          <p:cNvSpPr/>
          <p:nvPr/>
        </p:nvSpPr>
        <p:spPr>
          <a:xfrm>
            <a:off x="1016127" y="685800"/>
            <a:ext cx="1346368" cy="482600"/>
          </a:xfrm>
          <a:prstGeom prst="rect">
            <a:avLst/>
          </a:prstGeom>
          <a:noFill/>
          <a:ln/>
        </p:spPr>
        <p:txBody>
          <a:bodyPr wrap="square" lIns="0" tIns="0" rIns="0" bIns="0" rtlCol="0" anchor="t"/>
          <a:lstStyle/>
          <a:p>
            <a:pPr marL="0" indent="0">
              <a:lnSpc>
                <a:spcPts val="3000"/>
              </a:lnSpc>
              <a:buNone/>
            </a:pPr>
            <a:r>
              <a:rPr lang="en-US" sz="2400" b="1" noProof="1">
                <a:solidFill>
                  <a:srgbClr val="81848C"/>
                </a:solidFill>
                <a:latin typeface="Meiryo" panose="020B0604030504040204" pitchFamily="34" charset="-128"/>
                <a:ea typeface="Meiryo" panose="020B0604030504040204" pitchFamily="34" charset="-128"/>
              </a:rPr>
              <a:t>参考情報</a:t>
            </a:r>
            <a:endParaRPr lang="en-US" b="1" noProof="1">
              <a:solidFill>
                <a:srgbClr val="81848C"/>
              </a:solidFill>
              <a:latin typeface="Meiryo" panose="020B0604030504040204" pitchFamily="34" charset="-128"/>
              <a:ea typeface="Meiryo" panose="020B0604030504040204" pitchFamily="34" charset="-128"/>
              <a:cs typeface="Calibri"/>
            </a:endParaRPr>
          </a:p>
        </p:txBody>
      </p:sp>
      <p:sp>
        <p:nvSpPr>
          <p:cNvPr id="8" name="Text 5"/>
          <p:cNvSpPr/>
          <p:nvPr/>
        </p:nvSpPr>
        <p:spPr>
          <a:xfrm>
            <a:off x="3175396" y="495300"/>
            <a:ext cx="11899503" cy="965200"/>
          </a:xfrm>
          <a:prstGeom prst="rect">
            <a:avLst/>
          </a:prstGeom>
          <a:noFill/>
          <a:ln/>
        </p:spPr>
        <p:txBody>
          <a:bodyPr wrap="square" lIns="0" tIns="0" rIns="0" bIns="0" rtlCol="0" anchor="t"/>
          <a:lstStyle/>
          <a:p>
            <a:pPr marL="0" indent="0" algn="l">
              <a:lnSpc>
                <a:spcPts val="6000"/>
              </a:lnSpc>
              <a:buNone/>
            </a:pPr>
            <a:r>
              <a:rPr lang="en-US" sz="4800" b="1" spc="-150" noProof="1">
                <a:latin typeface="Meiryo" panose="020B0604030504040204" pitchFamily="34" charset="-128"/>
                <a:ea typeface="Meiryo" panose="020B0604030504040204" pitchFamily="34" charset="-128"/>
              </a:rPr>
              <a:t>導入事例（Nexill &amp; Partners Group 様）</a:t>
            </a:r>
          </a:p>
        </p:txBody>
      </p:sp>
      <p:pic>
        <p:nvPicPr>
          <p:cNvPr id="16" name="Image 2" descr=" "/>
          <p:cNvPicPr>
            <a:picLocks noChangeAspect="1"/>
          </p:cNvPicPr>
          <p:nvPr/>
        </p:nvPicPr>
        <p:blipFill>
          <a:blip r:embed="rId5"/>
          <a:stretch>
            <a:fillRect/>
          </a:stretch>
        </p:blipFill>
        <p:spPr>
          <a:xfrm>
            <a:off x="6693737" y="3860800"/>
            <a:ext cx="5080635" cy="774700"/>
          </a:xfrm>
          <a:prstGeom prst="rect">
            <a:avLst/>
          </a:prstGeom>
        </p:spPr>
      </p:pic>
      <p:sp>
        <p:nvSpPr>
          <p:cNvPr id="20" name="Text 15"/>
          <p:cNvSpPr/>
          <p:nvPr/>
        </p:nvSpPr>
        <p:spPr>
          <a:xfrm>
            <a:off x="6693737" y="5330521"/>
            <a:ext cx="427620" cy="325967"/>
          </a:xfrm>
          <a:prstGeom prst="rect">
            <a:avLst/>
          </a:prstGeom>
          <a:noFill/>
          <a:ln/>
        </p:spPr>
        <p:txBody>
          <a:bodyPr wrap="square" lIns="0" tIns="0" rIns="0" bIns="0" rtlCol="0" anchor="t"/>
          <a:lstStyle/>
          <a:p>
            <a:pPr marL="0" indent="0" algn="l">
              <a:lnSpc>
                <a:spcPts val="2100"/>
              </a:lnSpc>
              <a:buNone/>
            </a:pPr>
            <a:r>
              <a:rPr lang="en-US" sz="1400" noProof="1">
                <a:latin typeface="Meiryo" panose="020B0604030504040204" pitchFamily="34" charset="-128"/>
                <a:ea typeface="Meiryo" panose="020B0604030504040204" pitchFamily="34" charset="-128"/>
              </a:rPr>
              <a:t>業種</a:t>
            </a:r>
          </a:p>
        </p:txBody>
      </p:sp>
      <p:sp>
        <p:nvSpPr>
          <p:cNvPr id="21" name="Shape 16"/>
          <p:cNvSpPr/>
          <p:nvPr/>
        </p:nvSpPr>
        <p:spPr>
          <a:xfrm>
            <a:off x="7862283" y="5329143"/>
            <a:ext cx="2662107" cy="317351"/>
          </a:xfrm>
          <a:prstGeom prst="roundRect">
            <a:avLst>
              <a:gd name="adj" fmla="val 16000"/>
            </a:avLst>
          </a:prstGeom>
          <a:solidFill>
            <a:srgbClr val="EFF1F5">
              <a:alpha val="100000"/>
            </a:srgbClr>
          </a:solidFill>
          <a:ln/>
        </p:spPr>
        <p:txBody>
          <a:bodyPr/>
          <a:lstStyle/>
          <a:p>
            <a:endParaRPr lang="en-US" noProof="1"/>
          </a:p>
        </p:txBody>
      </p:sp>
      <p:sp>
        <p:nvSpPr>
          <p:cNvPr id="22" name="Text 17"/>
          <p:cNvSpPr/>
          <p:nvPr/>
        </p:nvSpPr>
        <p:spPr>
          <a:xfrm>
            <a:off x="7929311" y="5377870"/>
            <a:ext cx="2548173" cy="325967"/>
          </a:xfrm>
          <a:prstGeom prst="rect">
            <a:avLst/>
          </a:prstGeom>
          <a:noFill/>
          <a:ln/>
        </p:spPr>
        <p:txBody>
          <a:bodyPr wrap="square" lIns="0" tIns="0" rIns="0" bIns="0" rtlCol="0" anchor="t"/>
          <a:lstStyle/>
          <a:p>
            <a:pPr marL="0" indent="0" algn="l">
              <a:lnSpc>
                <a:spcPts val="2100"/>
              </a:lnSpc>
              <a:buNone/>
            </a:pPr>
            <a:r>
              <a:rPr lang="en-US" sz="1400" noProof="1">
                <a:latin typeface="Meiryo" panose="020B0604030504040204" pitchFamily="34" charset="-128"/>
                <a:ea typeface="Meiryo" panose="020B0604030504040204" pitchFamily="34" charset="-128"/>
              </a:rPr>
              <a:t>学術研究、専門・技術サービス</a:t>
            </a:r>
          </a:p>
        </p:txBody>
      </p:sp>
      <p:sp>
        <p:nvSpPr>
          <p:cNvPr id="25" name="Text 20"/>
          <p:cNvSpPr/>
          <p:nvPr/>
        </p:nvSpPr>
        <p:spPr>
          <a:xfrm>
            <a:off x="6693737" y="5724221"/>
            <a:ext cx="973788" cy="325967"/>
          </a:xfrm>
          <a:prstGeom prst="rect">
            <a:avLst/>
          </a:prstGeom>
          <a:noFill/>
          <a:ln/>
        </p:spPr>
        <p:txBody>
          <a:bodyPr wrap="square" lIns="0" tIns="0" rIns="0" bIns="0" rtlCol="0" anchor="t"/>
          <a:lstStyle/>
          <a:p>
            <a:pPr marL="0" indent="0" algn="l">
              <a:lnSpc>
                <a:spcPts val="2100"/>
              </a:lnSpc>
              <a:buNone/>
            </a:pPr>
            <a:r>
              <a:rPr lang="en-US" sz="1400" noProof="1">
                <a:latin typeface="Meiryo" panose="020B0604030504040204" pitchFamily="34" charset="-128"/>
                <a:ea typeface="Meiryo" panose="020B0604030504040204" pitchFamily="34" charset="-128"/>
              </a:rPr>
              <a:t>ユーザー数</a:t>
            </a:r>
          </a:p>
        </p:txBody>
      </p:sp>
      <p:sp>
        <p:nvSpPr>
          <p:cNvPr id="26" name="Shape 21"/>
          <p:cNvSpPr/>
          <p:nvPr/>
        </p:nvSpPr>
        <p:spPr>
          <a:xfrm>
            <a:off x="7862283" y="5686121"/>
            <a:ext cx="1066933" cy="342900"/>
          </a:xfrm>
          <a:prstGeom prst="roundRect">
            <a:avLst>
              <a:gd name="adj" fmla="val 16000"/>
            </a:avLst>
          </a:prstGeom>
          <a:noFill/>
          <a:ln w="12700">
            <a:solidFill>
              <a:srgbClr val="E1E2E7"/>
            </a:solidFill>
            <a:prstDash val="solid"/>
          </a:ln>
        </p:spPr>
        <p:txBody>
          <a:bodyPr/>
          <a:lstStyle/>
          <a:p>
            <a:endParaRPr lang="en-US" noProof="1"/>
          </a:p>
        </p:txBody>
      </p:sp>
      <p:sp>
        <p:nvSpPr>
          <p:cNvPr id="27" name="Text 22"/>
          <p:cNvSpPr/>
          <p:nvPr/>
        </p:nvSpPr>
        <p:spPr>
          <a:xfrm>
            <a:off x="7950589" y="5738598"/>
            <a:ext cx="973788" cy="325967"/>
          </a:xfrm>
          <a:prstGeom prst="rect">
            <a:avLst/>
          </a:prstGeom>
          <a:noFill/>
          <a:ln/>
        </p:spPr>
        <p:txBody>
          <a:bodyPr wrap="square" lIns="0" tIns="0" rIns="0" bIns="0" rtlCol="0" anchor="t"/>
          <a:lstStyle/>
          <a:p>
            <a:pPr marL="0" indent="0" algn="l">
              <a:lnSpc>
                <a:spcPts val="2100"/>
              </a:lnSpc>
              <a:buNone/>
            </a:pPr>
            <a:r>
              <a:rPr lang="en-US" sz="1400" noProof="1">
                <a:latin typeface="Meiryo" panose="020B0604030504040204" pitchFamily="34" charset="-128"/>
                <a:ea typeface="Meiryo" panose="020B0604030504040204" pitchFamily="34" charset="-128"/>
              </a:rPr>
              <a:t>50〜300名</a:t>
            </a:r>
          </a:p>
        </p:txBody>
      </p:sp>
      <p:sp>
        <p:nvSpPr>
          <p:cNvPr id="30" name="Shape 23"/>
          <p:cNvSpPr/>
          <p:nvPr/>
        </p:nvSpPr>
        <p:spPr>
          <a:xfrm>
            <a:off x="1422578" y="7435850"/>
            <a:ext cx="1549594" cy="787400"/>
          </a:xfrm>
          <a:prstGeom prst="roundRect">
            <a:avLst>
              <a:gd name="adj" fmla="val 12774"/>
            </a:avLst>
          </a:prstGeom>
          <a:solidFill>
            <a:srgbClr val="E6E5F4">
              <a:alpha val="100000"/>
            </a:srgbClr>
          </a:solidFill>
          <a:ln/>
        </p:spPr>
        <p:txBody>
          <a:bodyPr/>
          <a:lstStyle/>
          <a:p>
            <a:endParaRPr lang="en-US" noProof="1"/>
          </a:p>
        </p:txBody>
      </p:sp>
      <p:sp>
        <p:nvSpPr>
          <p:cNvPr id="31" name="Text 24"/>
          <p:cNvSpPr/>
          <p:nvPr/>
        </p:nvSpPr>
        <p:spPr>
          <a:xfrm>
            <a:off x="1676610" y="7639050"/>
            <a:ext cx="1041530" cy="482600"/>
          </a:xfrm>
          <a:prstGeom prst="rect">
            <a:avLst/>
          </a:prstGeom>
          <a:noFill/>
          <a:ln/>
        </p:spPr>
        <p:txBody>
          <a:bodyPr wrap="square" lIns="0" tIns="0" rIns="0" bIns="0" rtlCol="0" anchor="t"/>
          <a:lstStyle/>
          <a:p>
            <a:pPr marL="0" indent="0" algn="ctr">
              <a:lnSpc>
                <a:spcPts val="3000"/>
              </a:lnSpc>
              <a:buNone/>
            </a:pPr>
            <a:r>
              <a:rPr lang="en-US" sz="2400" b="1" noProof="1">
                <a:solidFill>
                  <a:srgbClr val="5B53B7"/>
                </a:solidFill>
                <a:latin typeface="Meiryo" panose="020B0604030504040204" pitchFamily="34" charset="-128"/>
                <a:ea typeface="Meiryo" panose="020B0604030504040204" pitchFamily="34" charset="-128"/>
              </a:rPr>
              <a:t>課　題</a:t>
            </a:r>
          </a:p>
        </p:txBody>
      </p:sp>
      <p:pic>
        <p:nvPicPr>
          <p:cNvPr id="35" name="Image 6"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9429" y="7404100"/>
            <a:ext cx="203225" cy="25400"/>
          </a:xfrm>
          <a:prstGeom prst="rect">
            <a:avLst/>
          </a:prstGeom>
        </p:spPr>
      </p:pic>
      <p:sp>
        <p:nvSpPr>
          <p:cNvPr id="36" name="Text 27"/>
          <p:cNvSpPr/>
          <p:nvPr/>
        </p:nvSpPr>
        <p:spPr>
          <a:xfrm>
            <a:off x="3785073" y="7264400"/>
            <a:ext cx="8281435" cy="419100"/>
          </a:xfrm>
          <a:prstGeom prst="rect">
            <a:avLst/>
          </a:prstGeom>
          <a:noFill/>
          <a:ln/>
        </p:spPr>
        <p:txBody>
          <a:bodyPr wrap="square" lIns="0" tIns="0" rIns="0" bIns="0" rtlCol="0" anchor="t"/>
          <a:lstStyle/>
          <a:p>
            <a:pPr marL="0" indent="0" algn="l">
              <a:lnSpc>
                <a:spcPts val="2700"/>
              </a:lnSpc>
              <a:buNone/>
            </a:pPr>
            <a:r>
              <a:rPr lang="en-US" sz="2000" noProof="1">
                <a:solidFill>
                  <a:srgbClr val="5B53B7"/>
                </a:solidFill>
                <a:latin typeface="Meiryo" panose="020B0604030504040204" pitchFamily="34" charset="-128"/>
                <a:ea typeface="Meiryo" panose="020B0604030504040204" pitchFamily="34" charset="-128"/>
              </a:rPr>
              <a:t>業務管理システムの変更に伴い、スケジューラーを導入する必要があった</a:t>
            </a:r>
          </a:p>
        </p:txBody>
      </p:sp>
      <p:pic>
        <p:nvPicPr>
          <p:cNvPr id="39" name="Image 8"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9429" y="7848600"/>
            <a:ext cx="203225" cy="25400"/>
          </a:xfrm>
          <a:prstGeom prst="rect">
            <a:avLst/>
          </a:prstGeom>
        </p:spPr>
      </p:pic>
      <p:sp>
        <p:nvSpPr>
          <p:cNvPr id="40" name="Text 29"/>
          <p:cNvSpPr/>
          <p:nvPr/>
        </p:nvSpPr>
        <p:spPr>
          <a:xfrm>
            <a:off x="3785073" y="7708900"/>
            <a:ext cx="8281435" cy="762000"/>
          </a:xfrm>
          <a:prstGeom prst="rect">
            <a:avLst/>
          </a:prstGeom>
          <a:noFill/>
          <a:ln/>
        </p:spPr>
        <p:txBody>
          <a:bodyPr wrap="square" lIns="0" tIns="0" rIns="0" bIns="0" rtlCol="0" anchor="t"/>
          <a:lstStyle/>
          <a:p>
            <a:pPr>
              <a:lnSpc>
                <a:spcPts val="2700"/>
              </a:lnSpc>
            </a:pPr>
            <a:r>
              <a:rPr lang="en-US" sz="2000" noProof="1">
                <a:solidFill>
                  <a:srgbClr val="5B53B7"/>
                </a:solidFill>
                <a:latin typeface="Meiryo" panose="020B0604030504040204" pitchFamily="34" charset="-128"/>
                <a:ea typeface="Meiryo" panose="020B0604030504040204" pitchFamily="34" charset="-128"/>
              </a:rPr>
              <a:t>業務改善を進めるため、kintoneとの連携が可能、かつ社内外との日程調整が簡単なシステムを探していた</a:t>
            </a:r>
            <a:endParaRPr lang="en-US" sz="2000" noProof="1">
              <a:latin typeface="Meiryo" panose="020B0604030504040204" pitchFamily="34" charset="-128"/>
              <a:ea typeface="Meiryo" panose="020B0604030504040204" pitchFamily="34" charset="-128"/>
            </a:endParaRPr>
          </a:p>
        </p:txBody>
      </p:sp>
      <p:pic>
        <p:nvPicPr>
          <p:cNvPr id="41" name="Image 9"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2578" y="8775700"/>
            <a:ext cx="10567721" cy="25400"/>
          </a:xfrm>
          <a:prstGeom prst="rect">
            <a:avLst/>
          </a:prstGeom>
        </p:spPr>
      </p:pic>
      <p:sp>
        <p:nvSpPr>
          <p:cNvPr id="43" name="Shape 30"/>
          <p:cNvSpPr/>
          <p:nvPr/>
        </p:nvSpPr>
        <p:spPr>
          <a:xfrm>
            <a:off x="1422578" y="9207500"/>
            <a:ext cx="1549594" cy="787400"/>
          </a:xfrm>
          <a:prstGeom prst="roundRect">
            <a:avLst>
              <a:gd name="adj" fmla="val 12774"/>
            </a:avLst>
          </a:prstGeom>
          <a:solidFill>
            <a:srgbClr val="DCEEFA">
              <a:alpha val="100000"/>
            </a:srgbClr>
          </a:solidFill>
          <a:ln/>
        </p:spPr>
        <p:txBody>
          <a:bodyPr/>
          <a:lstStyle/>
          <a:p>
            <a:endParaRPr lang="en-US" noProof="1"/>
          </a:p>
        </p:txBody>
      </p:sp>
      <p:sp>
        <p:nvSpPr>
          <p:cNvPr id="44" name="Text 31"/>
          <p:cNvSpPr/>
          <p:nvPr/>
        </p:nvSpPr>
        <p:spPr>
          <a:xfrm>
            <a:off x="1676610" y="9410700"/>
            <a:ext cx="1041530" cy="482600"/>
          </a:xfrm>
          <a:prstGeom prst="rect">
            <a:avLst/>
          </a:prstGeom>
          <a:noFill/>
          <a:ln/>
        </p:spPr>
        <p:txBody>
          <a:bodyPr wrap="square" lIns="0" tIns="0" rIns="0" bIns="0" rtlCol="0" anchor="t"/>
          <a:lstStyle/>
          <a:p>
            <a:pPr marL="0" indent="0" algn="ctr">
              <a:lnSpc>
                <a:spcPts val="3000"/>
              </a:lnSpc>
              <a:buNone/>
            </a:pPr>
            <a:r>
              <a:rPr lang="en-US" sz="2400" b="1" noProof="1">
                <a:solidFill>
                  <a:srgbClr val="008BD4"/>
                </a:solidFill>
                <a:latin typeface="Meiryo" panose="020B0604030504040204" pitchFamily="34" charset="-128"/>
                <a:ea typeface="Meiryo" panose="020B0604030504040204" pitchFamily="34" charset="-128"/>
              </a:rPr>
              <a:t>対　策</a:t>
            </a:r>
          </a:p>
        </p:txBody>
      </p:sp>
      <p:pic>
        <p:nvPicPr>
          <p:cNvPr id="48" name="Image 12"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29429" y="9398000"/>
            <a:ext cx="203225" cy="25400"/>
          </a:xfrm>
          <a:prstGeom prst="rect">
            <a:avLst/>
          </a:prstGeom>
        </p:spPr>
      </p:pic>
      <p:sp>
        <p:nvSpPr>
          <p:cNvPr id="49" name="Text 34"/>
          <p:cNvSpPr/>
          <p:nvPr/>
        </p:nvSpPr>
        <p:spPr>
          <a:xfrm>
            <a:off x="3785073" y="9258300"/>
            <a:ext cx="8281435" cy="762000"/>
          </a:xfrm>
          <a:prstGeom prst="rect">
            <a:avLst/>
          </a:prstGeom>
          <a:noFill/>
          <a:ln/>
        </p:spPr>
        <p:txBody>
          <a:bodyPr wrap="square" lIns="0" tIns="0" rIns="0" bIns="0" rtlCol="0" anchor="t"/>
          <a:lstStyle/>
          <a:p>
            <a:pPr>
              <a:lnSpc>
                <a:spcPts val="2700"/>
              </a:lnSpc>
            </a:pPr>
            <a:r>
              <a:rPr lang="en-US" sz="2000" noProof="1">
                <a:solidFill>
                  <a:srgbClr val="008BD4"/>
                </a:solidFill>
                <a:latin typeface="Meiryo" panose="020B0604030504040204" pitchFamily="34" charset="-128"/>
                <a:ea typeface="Meiryo" panose="020B0604030504040204" pitchFamily="34" charset="-128"/>
              </a:rPr>
              <a:t>Kintoneとの連携が可能で、日程調整機能が充実している「トヨクモ スケジューラー」を導入</a:t>
            </a:r>
          </a:p>
        </p:txBody>
      </p:sp>
      <p:pic>
        <p:nvPicPr>
          <p:cNvPr id="50" name="Image 13"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2578" y="10375900"/>
            <a:ext cx="10567721" cy="25400"/>
          </a:xfrm>
          <a:prstGeom prst="rect">
            <a:avLst/>
          </a:prstGeom>
        </p:spPr>
      </p:pic>
      <p:sp>
        <p:nvSpPr>
          <p:cNvPr id="52" name="Shape 35"/>
          <p:cNvSpPr/>
          <p:nvPr/>
        </p:nvSpPr>
        <p:spPr>
          <a:xfrm>
            <a:off x="1422578" y="10807700"/>
            <a:ext cx="1549594" cy="787400"/>
          </a:xfrm>
          <a:prstGeom prst="roundRect">
            <a:avLst>
              <a:gd name="adj" fmla="val 12774"/>
            </a:avLst>
          </a:prstGeom>
          <a:solidFill>
            <a:srgbClr val="E4EAF9">
              <a:alpha val="100000"/>
            </a:srgbClr>
          </a:solidFill>
          <a:ln/>
        </p:spPr>
        <p:txBody>
          <a:bodyPr/>
          <a:lstStyle/>
          <a:p>
            <a:endParaRPr lang="en-US" noProof="1"/>
          </a:p>
        </p:txBody>
      </p:sp>
      <p:sp>
        <p:nvSpPr>
          <p:cNvPr id="53" name="Text 36"/>
          <p:cNvSpPr/>
          <p:nvPr/>
        </p:nvSpPr>
        <p:spPr>
          <a:xfrm>
            <a:off x="1676610" y="11010900"/>
            <a:ext cx="1041530" cy="482600"/>
          </a:xfrm>
          <a:prstGeom prst="rect">
            <a:avLst/>
          </a:prstGeom>
          <a:noFill/>
          <a:ln/>
        </p:spPr>
        <p:txBody>
          <a:bodyPr wrap="square" lIns="0" tIns="0" rIns="0" bIns="0" rtlCol="0" anchor="t"/>
          <a:lstStyle/>
          <a:p>
            <a:pPr marL="0" indent="0" algn="ctr">
              <a:lnSpc>
                <a:spcPts val="3000"/>
              </a:lnSpc>
              <a:buNone/>
            </a:pPr>
            <a:r>
              <a:rPr lang="en-US" sz="2400" b="1" noProof="1">
                <a:solidFill>
                  <a:srgbClr val="4B71D3"/>
                </a:solidFill>
                <a:latin typeface="Meiryo" panose="020B0604030504040204" pitchFamily="34" charset="-128"/>
                <a:ea typeface="Meiryo" panose="020B0604030504040204" pitchFamily="34" charset="-128"/>
              </a:rPr>
              <a:t>効　果</a:t>
            </a:r>
          </a:p>
        </p:txBody>
      </p:sp>
      <p:pic>
        <p:nvPicPr>
          <p:cNvPr id="57" name="Image 16"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9429" y="10947400"/>
            <a:ext cx="203225" cy="25400"/>
          </a:xfrm>
          <a:prstGeom prst="rect">
            <a:avLst/>
          </a:prstGeom>
        </p:spPr>
      </p:pic>
      <p:sp>
        <p:nvSpPr>
          <p:cNvPr id="58" name="Text 39"/>
          <p:cNvSpPr/>
          <p:nvPr/>
        </p:nvSpPr>
        <p:spPr>
          <a:xfrm>
            <a:off x="3785073" y="10807700"/>
            <a:ext cx="8281435" cy="419100"/>
          </a:xfrm>
          <a:prstGeom prst="rect">
            <a:avLst/>
          </a:prstGeom>
          <a:noFill/>
          <a:ln/>
        </p:spPr>
        <p:txBody>
          <a:bodyPr wrap="square" lIns="0" tIns="0" rIns="0" bIns="0" rtlCol="0" anchor="t"/>
          <a:lstStyle/>
          <a:p>
            <a:pPr marL="0" indent="0" algn="l">
              <a:lnSpc>
                <a:spcPts val="2700"/>
              </a:lnSpc>
              <a:buNone/>
            </a:pPr>
            <a:r>
              <a:rPr lang="en-US" sz="2000" noProof="1">
                <a:solidFill>
                  <a:srgbClr val="4B71D3"/>
                </a:solidFill>
                <a:latin typeface="Meiryo" panose="020B0604030504040204" pitchFamily="34" charset="-128"/>
                <a:ea typeface="Meiryo" panose="020B0604030504040204" pitchFamily="34" charset="-128"/>
              </a:rPr>
              <a:t>kintoneの導入を軸に社内の業務改善体制の構築が進んだ</a:t>
            </a:r>
          </a:p>
        </p:txBody>
      </p:sp>
      <p:pic>
        <p:nvPicPr>
          <p:cNvPr id="61" name="Image 18"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9429" y="11391900"/>
            <a:ext cx="203225" cy="25400"/>
          </a:xfrm>
          <a:prstGeom prst="rect">
            <a:avLst/>
          </a:prstGeom>
        </p:spPr>
      </p:pic>
      <p:sp>
        <p:nvSpPr>
          <p:cNvPr id="62" name="Text 41"/>
          <p:cNvSpPr/>
          <p:nvPr/>
        </p:nvSpPr>
        <p:spPr>
          <a:xfrm>
            <a:off x="3785073" y="11252200"/>
            <a:ext cx="8281435" cy="419100"/>
          </a:xfrm>
          <a:prstGeom prst="rect">
            <a:avLst/>
          </a:prstGeom>
          <a:noFill/>
          <a:ln/>
        </p:spPr>
        <p:txBody>
          <a:bodyPr wrap="square" lIns="0" tIns="0" rIns="0" bIns="0" rtlCol="0" anchor="t"/>
          <a:lstStyle/>
          <a:p>
            <a:pPr marL="0" indent="0" algn="l">
              <a:lnSpc>
                <a:spcPts val="2700"/>
              </a:lnSpc>
              <a:buNone/>
            </a:pPr>
            <a:r>
              <a:rPr lang="en-US" sz="2000" noProof="1">
                <a:solidFill>
                  <a:srgbClr val="4B71D3"/>
                </a:solidFill>
                <a:latin typeface="Meiryo" panose="020B0604030504040204" pitchFamily="34" charset="-128"/>
                <a:ea typeface="Meiryo" panose="020B0604030504040204" pitchFamily="34" charset="-128"/>
              </a:rPr>
              <a:t>クライアントとの日程調整がスピーディーに完結するようになった</a:t>
            </a:r>
          </a:p>
        </p:txBody>
      </p:sp>
      <p:sp>
        <p:nvSpPr>
          <p:cNvPr id="63" name="Shape 42"/>
          <p:cNvSpPr/>
          <p:nvPr/>
        </p:nvSpPr>
        <p:spPr>
          <a:xfrm>
            <a:off x="1257457" y="2781300"/>
            <a:ext cx="4839305" cy="3644900"/>
          </a:xfrm>
          <a:prstGeom prst="rect">
            <a:avLst/>
          </a:prstGeom>
          <a:noFill/>
          <a:ln/>
        </p:spPr>
        <p:txBody>
          <a:bodyPr/>
          <a:lstStyle/>
          <a:p>
            <a:endParaRPr lang="en-US" noProof="1"/>
          </a:p>
        </p:txBody>
      </p:sp>
      <p:pic>
        <p:nvPicPr>
          <p:cNvPr id="64" name="Image 19" descr=" "/>
          <p:cNvPicPr>
            <a:picLocks noChangeAspect="1"/>
          </p:cNvPicPr>
          <p:nvPr/>
        </p:nvPicPr>
        <p:blipFill>
          <a:blip r:embed="rId14"/>
          <a:stretch>
            <a:fillRect/>
          </a:stretch>
        </p:blipFill>
        <p:spPr>
          <a:xfrm>
            <a:off x="1257457" y="2781300"/>
            <a:ext cx="4839305" cy="3276600"/>
          </a:xfrm>
          <a:prstGeom prst="rect">
            <a:avLst/>
          </a:prstGeom>
        </p:spPr>
      </p:pic>
      <p:sp>
        <p:nvSpPr>
          <p:cNvPr id="65" name="Text 43"/>
          <p:cNvSpPr/>
          <p:nvPr/>
        </p:nvSpPr>
        <p:spPr>
          <a:xfrm>
            <a:off x="1257457" y="6159500"/>
            <a:ext cx="4898579" cy="325967"/>
          </a:xfrm>
          <a:prstGeom prst="rect">
            <a:avLst/>
          </a:prstGeom>
          <a:noFill/>
          <a:ln/>
        </p:spPr>
        <p:txBody>
          <a:bodyPr wrap="square" lIns="0" tIns="0" rIns="0" bIns="0" rtlCol="0" anchor="t"/>
          <a:lstStyle/>
          <a:p>
            <a:pPr marL="0" indent="0" algn="l">
              <a:lnSpc>
                <a:spcPts val="2100"/>
              </a:lnSpc>
              <a:buNone/>
            </a:pPr>
            <a:r>
              <a:rPr lang="en-US" sz="1400" noProof="1">
                <a:solidFill>
                  <a:srgbClr val="808286"/>
                </a:solidFill>
                <a:latin typeface="Yu Gothic"/>
                <a:ea typeface="Yu Gothic"/>
              </a:rPr>
              <a:t>代表の菰田 泰隆氏</a:t>
            </a:r>
          </a:p>
        </p:txBody>
      </p:sp>
      <p:sp>
        <p:nvSpPr>
          <p:cNvPr id="69" name="Text 46"/>
          <p:cNvSpPr/>
          <p:nvPr/>
        </p:nvSpPr>
        <p:spPr>
          <a:xfrm>
            <a:off x="13688624" y="4288960"/>
            <a:ext cx="9286500" cy="7102939"/>
          </a:xfrm>
          <a:prstGeom prst="rect">
            <a:avLst/>
          </a:prstGeom>
          <a:noFill/>
          <a:ln/>
        </p:spPr>
        <p:txBody>
          <a:bodyPr wrap="square" lIns="0" tIns="0" rIns="0" bIns="0" rtlCol="0" anchor="t"/>
          <a:lstStyle/>
          <a:p>
            <a:pPr marL="0" indent="0" algn="l">
              <a:lnSpc>
                <a:spcPct val="150000"/>
              </a:lnSpc>
              <a:buNone/>
            </a:pPr>
            <a:r>
              <a:rPr lang="en-US" sz="2200" noProof="1">
                <a:latin typeface="Meiryo"/>
                <a:ea typeface="Meiryo"/>
              </a:rPr>
              <a:t>トヨクモ スケジューラーは、社内での調整はもちろん、外部の方との日程調整にも活躍してくれています。​ </a:t>
            </a:r>
            <a:r>
              <a:rPr lang="en-US" sz="2200" b="1" noProof="1">
                <a:solidFill>
                  <a:srgbClr val="0B589F"/>
                </a:solidFill>
                <a:latin typeface="Meiryo"/>
                <a:ea typeface="Meiryo"/>
              </a:rPr>
              <a:t>URLを共有するだけで日程調整が完了</a:t>
            </a:r>
            <a:r>
              <a:rPr lang="en-US" sz="2200" noProof="1">
                <a:latin typeface="Meiryo"/>
                <a:ea typeface="Meiryo"/>
              </a:rPr>
              <a:t>するので、何往復も連絡を取り合わずに済むんです。​</a:t>
            </a:r>
          </a:p>
          <a:p>
            <a:pPr marL="0" indent="0" algn="l">
              <a:lnSpc>
                <a:spcPct val="150000"/>
              </a:lnSpc>
              <a:buNone/>
            </a:pPr>
            <a:endParaRPr lang="en-US" sz="2200" noProof="1">
              <a:latin typeface="Meiryo"/>
              <a:ea typeface="Meiryo"/>
            </a:endParaRPr>
          </a:p>
          <a:p>
            <a:pPr marL="0" indent="0" algn="l">
              <a:lnSpc>
                <a:spcPct val="150000"/>
              </a:lnSpc>
              <a:buNone/>
            </a:pPr>
            <a:r>
              <a:rPr lang="en-US" sz="2200" noProof="1">
                <a:latin typeface="Meiryo"/>
                <a:ea typeface="Meiryo"/>
              </a:rPr>
              <a:t>外部の方と日程調整を進める際には、メンバーの対応可能な日程をまとめた『日程調整ページ』を作成。そのページのURLをクライアントに連絡ツールであるChatworkで共有し、日程を選んでもらうだけ。以前使っていたシステムでは「日程調整ページ」の機能はなかったこともあり手間が大きく削減しました。</a:t>
            </a:r>
            <a:r>
              <a:rPr lang="en-US" sz="2200" b="1" noProof="1">
                <a:solidFill>
                  <a:srgbClr val="0B589F"/>
                </a:solidFill>
                <a:latin typeface="Meiryo"/>
                <a:ea typeface="Meiryo"/>
              </a:rPr>
              <a:t>日程調整がスムーズに完了する</a:t>
            </a:r>
            <a:r>
              <a:rPr lang="en-US" sz="2200" noProof="1">
                <a:latin typeface="Meiryo"/>
                <a:ea typeface="Meiryo"/>
              </a:rPr>
              <a:t>ようになりましたね。</a:t>
            </a:r>
          </a:p>
          <a:p>
            <a:pPr marL="0" indent="0" algn="l">
              <a:lnSpc>
                <a:spcPct val="150000"/>
              </a:lnSpc>
              <a:buNone/>
            </a:pPr>
            <a:r>
              <a:rPr lang="en-US" sz="2200" noProof="1">
                <a:latin typeface="Meiryo"/>
                <a:ea typeface="Meiryo"/>
              </a:rPr>
              <a:t>​また、トヨクモ スケジューラーの1番の特徴は何と言ってもそのコストパフォーマンス。</a:t>
            </a:r>
            <a:r>
              <a:rPr lang="en-US" sz="2200" b="1" noProof="1">
                <a:solidFill>
                  <a:srgbClr val="0B589F"/>
                </a:solidFill>
                <a:latin typeface="Meiryo"/>
                <a:ea typeface="Meiryo"/>
              </a:rPr>
              <a:t>「低コスト」ですが、スケジューラーとして必要な機能が備わっています</a:t>
            </a:r>
            <a:r>
              <a:rPr lang="en-US" sz="2200" noProof="1">
                <a:latin typeface="Meiryo"/>
                <a:ea typeface="Meiryo"/>
              </a:rPr>
              <a:t>。中小企業では業務管理システムにかけられるコストにも制限があると思いますが、トヨクモ スケジューラーであれば導入しやすいのではないでしょうか。</a:t>
            </a:r>
          </a:p>
        </p:txBody>
      </p:sp>
      <p:pic>
        <p:nvPicPr>
          <p:cNvPr id="12" name="Image 20" descr=" ">
            <a:extLst>
              <a:ext uri="{FF2B5EF4-FFF2-40B4-BE49-F238E27FC236}">
                <a16:creationId xmlns:a16="http://schemas.microsoft.com/office/drawing/2014/main" id="{2F212ECD-2A62-B0D3-CFA8-25810133CA00}"/>
              </a:ext>
            </a:extLst>
          </p:cNvPr>
          <p:cNvPicPr>
            <a:picLocks noChangeAspect="1"/>
          </p:cNvPicPr>
          <p:nvPr/>
        </p:nvPicPr>
        <p:blipFill>
          <a:blip r:embed="rId15"/>
          <a:stretch>
            <a:fillRect/>
          </a:stretch>
        </p:blipFill>
        <p:spPr>
          <a:xfrm>
            <a:off x="13692311" y="2652709"/>
            <a:ext cx="9284860" cy="1409700"/>
          </a:xfrm>
          <a:prstGeom prst="rect">
            <a:avLst/>
          </a:prstGeom>
        </p:spPr>
      </p:pic>
      <p:sp>
        <p:nvSpPr>
          <p:cNvPr id="14" name="Text 45">
            <a:extLst>
              <a:ext uri="{FF2B5EF4-FFF2-40B4-BE49-F238E27FC236}">
                <a16:creationId xmlns:a16="http://schemas.microsoft.com/office/drawing/2014/main" id="{47F6ADA5-9639-E786-4A1B-0709091694D3}"/>
              </a:ext>
            </a:extLst>
          </p:cNvPr>
          <p:cNvSpPr/>
          <p:nvPr/>
        </p:nvSpPr>
        <p:spPr>
          <a:xfrm>
            <a:off x="13705013" y="2781300"/>
            <a:ext cx="9411876" cy="12954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日程調整URLをChatworkで共有するだけの</a:t>
            </a:r>
          </a:p>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カンタン運用で手間を大幅削減</a:t>
            </a:r>
          </a:p>
        </p:txBody>
      </p:sp>
      <p:sp>
        <p:nvSpPr>
          <p:cNvPr id="2" name="Text 4">
            <a:extLst>
              <a:ext uri="{FF2B5EF4-FFF2-40B4-BE49-F238E27FC236}">
                <a16:creationId xmlns:a16="http://schemas.microsoft.com/office/drawing/2014/main" id="{1D975501-968B-8AB3-35F7-3B2DC1CDDEAE}"/>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547734F0-6D00-3B2D-FFF1-CFD574AEC5A2}"/>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23</a:t>
            </a:r>
            <a:endParaRPr lang="en-US" spc="-150" noProof="1">
              <a:latin typeface="Meiryo" panose="020B0604030504040204" pitchFamily="34" charset="-128"/>
              <a:ea typeface="Meiryo" panose="020B060403050404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a:blip r:embed="rId3"/>
          <a:stretch>
            <a:fillRect/>
          </a:stretch>
        </a:blipFill>
        <a:effectLst/>
      </p:bgPr>
    </p:bg>
    <p:spTree>
      <p:nvGrpSpPr>
        <p:cNvPr id="1" name=""/>
        <p:cNvGrpSpPr/>
        <p:nvPr/>
      </p:nvGrpSpPr>
      <p:grpSpPr>
        <a:xfrm>
          <a:off x="0" y="0"/>
          <a:ext cx="0" cy="0"/>
          <a:chOff x="0" y="0"/>
          <a:chExt cx="0" cy="0"/>
        </a:xfrm>
      </p:grpSpPr>
      <p:sp>
        <p:nvSpPr>
          <p:cNvPr id="9" name="Text 6"/>
          <p:cNvSpPr/>
          <p:nvPr/>
        </p:nvSpPr>
        <p:spPr>
          <a:xfrm>
            <a:off x="1359070" y="2781300"/>
            <a:ext cx="6134867"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導入までの道のり</a:t>
            </a:r>
          </a:p>
        </p:txBody>
      </p:sp>
      <p:pic>
        <p:nvPicPr>
          <p:cNvPr id="12" name="Image 1" descr=" "/>
          <p:cNvPicPr>
            <a:picLocks noChangeAspect="1"/>
          </p:cNvPicPr>
          <p:nvPr/>
        </p:nvPicPr>
        <p:blipFill>
          <a:blip r:embed="rId4"/>
          <a:stretch>
            <a:fillRect/>
          </a:stretch>
        </p:blipFill>
        <p:spPr>
          <a:xfrm>
            <a:off x="1422578" y="6451600"/>
            <a:ext cx="5080635" cy="2857500"/>
          </a:xfrm>
          <a:prstGeom prst="rect">
            <a:avLst/>
          </a:prstGeom>
        </p:spPr>
      </p:pic>
      <p:sp>
        <p:nvSpPr>
          <p:cNvPr id="16" name="Text 12"/>
          <p:cNvSpPr/>
          <p:nvPr/>
        </p:nvSpPr>
        <p:spPr>
          <a:xfrm>
            <a:off x="1422578" y="9715500"/>
            <a:ext cx="2667333"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情報収集・検討</a:t>
            </a:r>
          </a:p>
        </p:txBody>
      </p:sp>
      <p:sp>
        <p:nvSpPr>
          <p:cNvPr id="17" name="Shape 13"/>
          <p:cNvSpPr/>
          <p:nvPr/>
        </p:nvSpPr>
        <p:spPr>
          <a:xfrm>
            <a:off x="4064508" y="9753600"/>
            <a:ext cx="1257457" cy="406400"/>
          </a:xfrm>
          <a:prstGeom prst="roundRect">
            <a:avLst>
              <a:gd name="adj" fmla="val 13500"/>
            </a:avLst>
          </a:prstGeom>
          <a:solidFill>
            <a:srgbClr val="EFF1F5">
              <a:alpha val="100000"/>
            </a:srgbClr>
          </a:solidFill>
          <a:ln/>
        </p:spPr>
        <p:txBody>
          <a:bodyPr/>
          <a:lstStyle/>
          <a:p>
            <a:endParaRPr lang="en-US" noProof="1"/>
          </a:p>
        </p:txBody>
      </p:sp>
      <p:sp>
        <p:nvSpPr>
          <p:cNvPr id="18" name="Text 14"/>
          <p:cNvSpPr/>
          <p:nvPr/>
        </p:nvSpPr>
        <p:spPr>
          <a:xfrm>
            <a:off x="4267733" y="9829384"/>
            <a:ext cx="918748" cy="372533"/>
          </a:xfrm>
          <a:prstGeom prst="rect">
            <a:avLst/>
          </a:prstGeom>
          <a:noFill/>
          <a:ln/>
        </p:spPr>
        <p:txBody>
          <a:bodyPr wrap="square" lIns="0" tIns="0" rIns="0" bIns="0" rtlCol="0" anchor="t"/>
          <a:lstStyle/>
          <a:p>
            <a:pPr marL="0" indent="0" algn="l">
              <a:lnSpc>
                <a:spcPts val="2400"/>
              </a:lnSpc>
              <a:buNone/>
            </a:pPr>
            <a:r>
              <a:rPr lang="en-US" sz="1600" noProof="1">
                <a:solidFill>
                  <a:srgbClr val="808286"/>
                </a:solidFill>
                <a:latin typeface="Meiryo" panose="020B0604030504040204" pitchFamily="34" charset="-128"/>
                <a:ea typeface="Meiryo" panose="020B0604030504040204" pitchFamily="34" charset="-128"/>
              </a:rPr>
              <a:t>HP/資料</a:t>
            </a:r>
          </a:p>
        </p:txBody>
      </p:sp>
      <p:sp>
        <p:nvSpPr>
          <p:cNvPr id="19" name="Text 15"/>
          <p:cNvSpPr/>
          <p:nvPr/>
        </p:nvSpPr>
        <p:spPr>
          <a:xfrm>
            <a:off x="1357022" y="10319365"/>
            <a:ext cx="5149469" cy="1504335"/>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ウェブサイトや各種資料を用いて、導入により期待できる効果や、使い方などを検討します。</a:t>
            </a:r>
          </a:p>
        </p:txBody>
      </p:sp>
      <p:pic>
        <p:nvPicPr>
          <p:cNvPr id="21" name="Image 2" descr=" "/>
          <p:cNvPicPr>
            <a:picLocks noChangeAspect="1"/>
          </p:cNvPicPr>
          <p:nvPr/>
        </p:nvPicPr>
        <p:blipFill>
          <a:blip r:embed="rId5"/>
          <a:stretch>
            <a:fillRect/>
          </a:stretch>
        </p:blipFill>
        <p:spPr>
          <a:xfrm>
            <a:off x="6909664" y="6451600"/>
            <a:ext cx="5080635" cy="2857500"/>
          </a:xfrm>
          <a:prstGeom prst="rect">
            <a:avLst/>
          </a:prstGeom>
        </p:spPr>
      </p:pic>
      <p:sp>
        <p:nvSpPr>
          <p:cNvPr id="25" name="Text 20"/>
          <p:cNvSpPr/>
          <p:nvPr/>
        </p:nvSpPr>
        <p:spPr>
          <a:xfrm>
            <a:off x="6909664" y="9715500"/>
            <a:ext cx="1689311"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社内提案</a:t>
            </a:r>
          </a:p>
        </p:txBody>
      </p:sp>
      <p:sp>
        <p:nvSpPr>
          <p:cNvPr id="26" name="Shape 21"/>
          <p:cNvSpPr/>
          <p:nvPr/>
        </p:nvSpPr>
        <p:spPr>
          <a:xfrm>
            <a:off x="8573572" y="9753600"/>
            <a:ext cx="825603" cy="406400"/>
          </a:xfrm>
          <a:prstGeom prst="roundRect">
            <a:avLst>
              <a:gd name="adj" fmla="val 13500"/>
            </a:avLst>
          </a:prstGeom>
          <a:solidFill>
            <a:srgbClr val="EFF1F5">
              <a:alpha val="100000"/>
            </a:srgbClr>
          </a:solidFill>
          <a:ln/>
        </p:spPr>
        <p:txBody>
          <a:bodyPr/>
          <a:lstStyle/>
          <a:p>
            <a:endParaRPr lang="en-US" noProof="1"/>
          </a:p>
        </p:txBody>
      </p:sp>
      <p:sp>
        <p:nvSpPr>
          <p:cNvPr id="27" name="Text 22"/>
          <p:cNvSpPr/>
          <p:nvPr/>
        </p:nvSpPr>
        <p:spPr>
          <a:xfrm>
            <a:off x="8776797" y="9829384"/>
            <a:ext cx="486894" cy="372533"/>
          </a:xfrm>
          <a:prstGeom prst="rect">
            <a:avLst/>
          </a:prstGeom>
          <a:noFill/>
          <a:ln/>
        </p:spPr>
        <p:txBody>
          <a:bodyPr wrap="square" lIns="0" tIns="0" rIns="0" bIns="0" rtlCol="0" anchor="t"/>
          <a:lstStyle/>
          <a:p>
            <a:pPr marL="0" indent="0" algn="l">
              <a:lnSpc>
                <a:spcPts val="2400"/>
              </a:lnSpc>
              <a:buNone/>
            </a:pPr>
            <a:r>
              <a:rPr lang="en-US" sz="1600" noProof="1">
                <a:solidFill>
                  <a:srgbClr val="808286"/>
                </a:solidFill>
                <a:latin typeface="Meiryo" panose="020B0604030504040204" pitchFamily="34" charset="-128"/>
                <a:ea typeface="Meiryo" panose="020B0604030504040204" pitchFamily="34" charset="-128"/>
              </a:rPr>
              <a:t>資料</a:t>
            </a:r>
          </a:p>
        </p:txBody>
      </p:sp>
      <p:sp>
        <p:nvSpPr>
          <p:cNvPr id="28" name="Text 23"/>
          <p:cNvSpPr/>
          <p:nvPr/>
        </p:nvSpPr>
        <p:spPr>
          <a:xfrm>
            <a:off x="6909664" y="10401300"/>
            <a:ext cx="5182248" cy="1422400"/>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本テンプレートを活用して、社内に導入提案をします。必要に応じて無料のオンライン相談も利用できます。</a:t>
            </a:r>
          </a:p>
        </p:txBody>
      </p:sp>
      <p:sp>
        <p:nvSpPr>
          <p:cNvPr id="30" name="Shape 25"/>
          <p:cNvSpPr/>
          <p:nvPr/>
        </p:nvSpPr>
        <p:spPr>
          <a:xfrm>
            <a:off x="12396749" y="6451600"/>
            <a:ext cx="5080635" cy="2857500"/>
          </a:xfrm>
          <a:prstGeom prst="rect">
            <a:avLst/>
          </a:prstGeom>
          <a:noFill/>
          <a:ln/>
        </p:spPr>
        <p:txBody>
          <a:bodyPr/>
          <a:lstStyle/>
          <a:p>
            <a:endParaRPr lang="en-US" noProof="1"/>
          </a:p>
        </p:txBody>
      </p:sp>
      <p:pic>
        <p:nvPicPr>
          <p:cNvPr id="31" name="Image 3" descr=" "/>
          <p:cNvPicPr>
            <a:picLocks noChangeAspect="1"/>
          </p:cNvPicPr>
          <p:nvPr/>
        </p:nvPicPr>
        <p:blipFill>
          <a:blip r:embed="rId6"/>
          <a:stretch>
            <a:fillRect/>
          </a:stretch>
        </p:blipFill>
        <p:spPr>
          <a:xfrm>
            <a:off x="12396749" y="6451600"/>
            <a:ext cx="5080635" cy="2857500"/>
          </a:xfrm>
          <a:prstGeom prst="rect">
            <a:avLst/>
          </a:prstGeom>
        </p:spPr>
      </p:pic>
      <p:sp>
        <p:nvSpPr>
          <p:cNvPr id="35" name="Text 29"/>
          <p:cNvSpPr/>
          <p:nvPr/>
        </p:nvSpPr>
        <p:spPr>
          <a:xfrm>
            <a:off x="12396749" y="9715500"/>
            <a:ext cx="1689311"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試用検証</a:t>
            </a:r>
          </a:p>
        </p:txBody>
      </p:sp>
      <p:sp>
        <p:nvSpPr>
          <p:cNvPr id="36" name="Shape 30"/>
          <p:cNvSpPr/>
          <p:nvPr/>
        </p:nvSpPr>
        <p:spPr>
          <a:xfrm>
            <a:off x="14060657" y="9753600"/>
            <a:ext cx="1917940" cy="406400"/>
          </a:xfrm>
          <a:prstGeom prst="roundRect">
            <a:avLst>
              <a:gd name="adj" fmla="val 13500"/>
            </a:avLst>
          </a:prstGeom>
          <a:solidFill>
            <a:srgbClr val="EFF1F5">
              <a:alpha val="100000"/>
            </a:srgbClr>
          </a:solidFill>
          <a:ln/>
        </p:spPr>
        <p:txBody>
          <a:bodyPr/>
          <a:lstStyle/>
          <a:p>
            <a:endParaRPr lang="en-US" noProof="1"/>
          </a:p>
        </p:txBody>
      </p:sp>
      <p:sp>
        <p:nvSpPr>
          <p:cNvPr id="37" name="Text 31"/>
          <p:cNvSpPr/>
          <p:nvPr/>
        </p:nvSpPr>
        <p:spPr>
          <a:xfrm>
            <a:off x="14263883" y="9829384"/>
            <a:ext cx="1579231" cy="372533"/>
          </a:xfrm>
          <a:prstGeom prst="rect">
            <a:avLst/>
          </a:prstGeom>
          <a:noFill/>
          <a:ln/>
        </p:spPr>
        <p:txBody>
          <a:bodyPr wrap="square" lIns="0" tIns="0" rIns="0" bIns="0" rtlCol="0" anchor="t"/>
          <a:lstStyle/>
          <a:p>
            <a:pPr marL="0" indent="0" algn="l">
              <a:lnSpc>
                <a:spcPts val="2400"/>
              </a:lnSpc>
              <a:buNone/>
            </a:pPr>
            <a:r>
              <a:rPr lang="en-US" sz="1600" noProof="1">
                <a:solidFill>
                  <a:srgbClr val="808286"/>
                </a:solidFill>
                <a:latin typeface="Meiryo" panose="020B0604030504040204" pitchFamily="34" charset="-128"/>
                <a:ea typeface="Meiryo" panose="020B0604030504040204" pitchFamily="34" charset="-128"/>
              </a:rPr>
              <a:t>HPから申し込み</a:t>
            </a:r>
          </a:p>
        </p:txBody>
      </p:sp>
      <p:sp>
        <p:nvSpPr>
          <p:cNvPr id="38" name="Text 32"/>
          <p:cNvSpPr/>
          <p:nvPr/>
        </p:nvSpPr>
        <p:spPr>
          <a:xfrm>
            <a:off x="12396749" y="10401300"/>
            <a:ext cx="5182248" cy="1422400"/>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30日間、すべての機能を無料で試せる、「無料お試し」を利用して、使い方や運用方法などを確かめます。</a:t>
            </a:r>
          </a:p>
        </p:txBody>
      </p:sp>
      <p:pic>
        <p:nvPicPr>
          <p:cNvPr id="40" name="Image 4" descr=" "/>
          <p:cNvPicPr>
            <a:picLocks noChangeAspect="1"/>
          </p:cNvPicPr>
          <p:nvPr/>
        </p:nvPicPr>
        <p:blipFill>
          <a:blip r:embed="rId7"/>
          <a:stretch>
            <a:fillRect/>
          </a:stretch>
        </p:blipFill>
        <p:spPr>
          <a:xfrm>
            <a:off x="17883835" y="6451600"/>
            <a:ext cx="5080635" cy="2857500"/>
          </a:xfrm>
          <a:prstGeom prst="rect">
            <a:avLst/>
          </a:prstGeom>
        </p:spPr>
      </p:pic>
      <p:sp>
        <p:nvSpPr>
          <p:cNvPr id="44" name="Text 37"/>
          <p:cNvSpPr/>
          <p:nvPr/>
        </p:nvSpPr>
        <p:spPr>
          <a:xfrm>
            <a:off x="17883835" y="9715500"/>
            <a:ext cx="1689311"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運用開始</a:t>
            </a:r>
          </a:p>
        </p:txBody>
      </p:sp>
      <p:sp>
        <p:nvSpPr>
          <p:cNvPr id="45" name="Shape 38"/>
          <p:cNvSpPr/>
          <p:nvPr/>
        </p:nvSpPr>
        <p:spPr>
          <a:xfrm>
            <a:off x="19547743" y="9753600"/>
            <a:ext cx="1257457" cy="406400"/>
          </a:xfrm>
          <a:prstGeom prst="roundRect">
            <a:avLst>
              <a:gd name="adj" fmla="val 13500"/>
            </a:avLst>
          </a:prstGeom>
          <a:solidFill>
            <a:srgbClr val="EFF1F5">
              <a:alpha val="100000"/>
            </a:srgbClr>
          </a:solidFill>
          <a:ln/>
        </p:spPr>
        <p:txBody>
          <a:bodyPr/>
          <a:lstStyle/>
          <a:p>
            <a:endParaRPr lang="en-US" noProof="1"/>
          </a:p>
        </p:txBody>
      </p:sp>
      <p:sp>
        <p:nvSpPr>
          <p:cNvPr id="46" name="Text 39"/>
          <p:cNvSpPr/>
          <p:nvPr/>
        </p:nvSpPr>
        <p:spPr>
          <a:xfrm>
            <a:off x="19750969" y="9829384"/>
            <a:ext cx="918748" cy="372533"/>
          </a:xfrm>
          <a:prstGeom prst="rect">
            <a:avLst/>
          </a:prstGeom>
          <a:noFill/>
          <a:ln/>
        </p:spPr>
        <p:txBody>
          <a:bodyPr wrap="square" lIns="0" tIns="0" rIns="0" bIns="0" rtlCol="0" anchor="t"/>
          <a:lstStyle/>
          <a:p>
            <a:pPr marL="0" indent="0" algn="l">
              <a:lnSpc>
                <a:spcPts val="2400"/>
              </a:lnSpc>
              <a:buNone/>
            </a:pPr>
            <a:r>
              <a:rPr lang="en-US" sz="1600" noProof="1">
                <a:solidFill>
                  <a:srgbClr val="808286"/>
                </a:solidFill>
                <a:latin typeface="Meiryo" panose="020B0604030504040204" pitchFamily="34" charset="-128"/>
                <a:ea typeface="Meiryo" panose="020B0604030504040204" pitchFamily="34" charset="-128"/>
              </a:rPr>
              <a:t>製品利用</a:t>
            </a:r>
          </a:p>
        </p:txBody>
      </p:sp>
      <p:sp>
        <p:nvSpPr>
          <p:cNvPr id="47" name="Text 40"/>
          <p:cNvSpPr/>
          <p:nvPr/>
        </p:nvSpPr>
        <p:spPr>
          <a:xfrm>
            <a:off x="17883835" y="10401300"/>
            <a:ext cx="5182248" cy="1219200"/>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実際に「ムダな時間」の改善に向けて、社内の運用を本格的に開始します。</a:t>
            </a:r>
          </a:p>
        </p:txBody>
      </p:sp>
      <p:pic>
        <p:nvPicPr>
          <p:cNvPr id="48" name="Image 5"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2578" y="4735621"/>
            <a:ext cx="21389473" cy="1171373"/>
          </a:xfrm>
          <a:prstGeom prst="rect">
            <a:avLst/>
          </a:prstGeom>
        </p:spPr>
      </p:pic>
      <p:sp>
        <p:nvSpPr>
          <p:cNvPr id="2" name="Text 4">
            <a:extLst>
              <a:ext uri="{FF2B5EF4-FFF2-40B4-BE49-F238E27FC236}">
                <a16:creationId xmlns:a16="http://schemas.microsoft.com/office/drawing/2014/main" id="{19E6C803-D69C-DD80-7EBB-CAB9F3A6A8CC}"/>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4" name="Text 6">
            <a:extLst>
              <a:ext uri="{FF2B5EF4-FFF2-40B4-BE49-F238E27FC236}">
                <a16:creationId xmlns:a16="http://schemas.microsoft.com/office/drawing/2014/main" id="{3359DB1B-1257-7F1E-9034-D773A14C266C}"/>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24</a:t>
            </a:r>
            <a:endParaRPr lang="en-US" spc="-150" noProof="1">
              <a:latin typeface="Meiryo" panose="020B0604030504040204" pitchFamily="34" charset="-128"/>
              <a:ea typeface="Meiryo" panose="020B0604030504040204" pitchFamily="34" charset="-128"/>
            </a:endParaRPr>
          </a:p>
        </p:txBody>
      </p:sp>
      <p:sp>
        <p:nvSpPr>
          <p:cNvPr id="5" name="Shape 3">
            <a:extLst>
              <a:ext uri="{FF2B5EF4-FFF2-40B4-BE49-F238E27FC236}">
                <a16:creationId xmlns:a16="http://schemas.microsoft.com/office/drawing/2014/main" id="{2C997B70-10CF-DDEB-6668-9446442B9A06}"/>
              </a:ext>
            </a:extLst>
          </p:cNvPr>
          <p:cNvSpPr/>
          <p:nvPr/>
        </p:nvSpPr>
        <p:spPr>
          <a:xfrm>
            <a:off x="711289" y="431800"/>
            <a:ext cx="1854432" cy="787400"/>
          </a:xfrm>
          <a:prstGeom prst="roundRect">
            <a:avLst>
              <a:gd name="adj" fmla="val 12774"/>
            </a:avLst>
          </a:prstGeom>
          <a:noFill/>
          <a:ln w="12700">
            <a:solidFill>
              <a:srgbClr val="81848C"/>
            </a:solidFill>
            <a:prstDash val="solid"/>
          </a:ln>
        </p:spPr>
        <p:txBody>
          <a:bodyPr/>
          <a:lstStyle/>
          <a:p>
            <a:endParaRPr lang="en-US" noProof="1"/>
          </a:p>
        </p:txBody>
      </p:sp>
      <p:sp>
        <p:nvSpPr>
          <p:cNvPr id="6" name="Text 4">
            <a:extLst>
              <a:ext uri="{FF2B5EF4-FFF2-40B4-BE49-F238E27FC236}">
                <a16:creationId xmlns:a16="http://schemas.microsoft.com/office/drawing/2014/main" id="{CF6ED46D-5DFC-2DB1-5646-3CF2AA480025}"/>
              </a:ext>
            </a:extLst>
          </p:cNvPr>
          <p:cNvSpPr/>
          <p:nvPr/>
        </p:nvSpPr>
        <p:spPr>
          <a:xfrm>
            <a:off x="1016127" y="685800"/>
            <a:ext cx="1346368" cy="482600"/>
          </a:xfrm>
          <a:prstGeom prst="rect">
            <a:avLst/>
          </a:prstGeom>
          <a:noFill/>
          <a:ln/>
        </p:spPr>
        <p:txBody>
          <a:bodyPr wrap="square" lIns="0" tIns="0" rIns="0" bIns="0" rtlCol="0" anchor="t"/>
          <a:lstStyle/>
          <a:p>
            <a:pPr marL="0" indent="0">
              <a:lnSpc>
                <a:spcPts val="3000"/>
              </a:lnSpc>
              <a:buNone/>
            </a:pPr>
            <a:r>
              <a:rPr lang="en-US" sz="2400" b="1" noProof="1">
                <a:solidFill>
                  <a:srgbClr val="81848C"/>
                </a:solidFill>
                <a:latin typeface="Meiryo" panose="020B0604030504040204" pitchFamily="34" charset="-128"/>
                <a:ea typeface="Meiryo" panose="020B0604030504040204" pitchFamily="34" charset="-128"/>
              </a:rPr>
              <a:t>参考情報</a:t>
            </a:r>
            <a:endParaRPr lang="en-US" b="1" noProof="1">
              <a:solidFill>
                <a:srgbClr val="81848C"/>
              </a:solidFill>
              <a:latin typeface="Meiryo" panose="020B0604030504040204" pitchFamily="34" charset="-128"/>
              <a:ea typeface="Meiryo" panose="020B0604030504040204" pitchFamily="34" charset="-128"/>
              <a:cs typeface="Calibri"/>
            </a:endParaRPr>
          </a:p>
        </p:txBody>
      </p:sp>
      <p:sp>
        <p:nvSpPr>
          <p:cNvPr id="7" name="Text 5">
            <a:extLst>
              <a:ext uri="{FF2B5EF4-FFF2-40B4-BE49-F238E27FC236}">
                <a16:creationId xmlns:a16="http://schemas.microsoft.com/office/drawing/2014/main" id="{CA42AE19-548C-DC9F-9C73-E5DDA164C6E9}"/>
              </a:ext>
            </a:extLst>
          </p:cNvPr>
          <p:cNvSpPr/>
          <p:nvPr/>
        </p:nvSpPr>
        <p:spPr>
          <a:xfrm>
            <a:off x="3175396" y="495300"/>
            <a:ext cx="11899503" cy="965200"/>
          </a:xfrm>
          <a:prstGeom prst="rect">
            <a:avLst/>
          </a:prstGeom>
          <a:noFill/>
          <a:ln/>
        </p:spPr>
        <p:txBody>
          <a:bodyPr wrap="square" lIns="0" tIns="0" rIns="0" bIns="0" rtlCol="0" anchor="t"/>
          <a:lstStyle/>
          <a:p>
            <a:pPr marL="0" indent="0" algn="l">
              <a:lnSpc>
                <a:spcPts val="6000"/>
              </a:lnSpc>
              <a:buNone/>
            </a:pPr>
            <a:r>
              <a:rPr lang="en-US" sz="4800" b="1" spc="-150" noProof="1">
                <a:latin typeface="Meiryo" panose="020B0604030504040204" pitchFamily="34" charset="-128"/>
                <a:ea typeface="Meiryo" panose="020B0604030504040204" pitchFamily="34" charset="-128"/>
              </a:rPr>
              <a:t>導入スケジュール</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77858A84-6381-DA30-91CB-C18B5382160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1887502-1A71-5E15-60A1-18EA7F42AD63}"/>
              </a:ext>
            </a:extLst>
          </p:cNvPr>
          <p:cNvSpPr/>
          <p:nvPr/>
        </p:nvSpPr>
        <p:spPr>
          <a:xfrm>
            <a:off x="1574997" y="2781300"/>
            <a:ext cx="11583848" cy="1981200"/>
          </a:xfrm>
          <a:prstGeom prst="rect">
            <a:avLst/>
          </a:prstGeom>
          <a:noFill/>
          <a:ln/>
        </p:spPr>
        <p:txBody>
          <a:bodyPr/>
          <a:lstStyle/>
          <a:p>
            <a:endParaRPr lang="en-US" noProof="1"/>
          </a:p>
        </p:txBody>
      </p:sp>
      <p:sp>
        <p:nvSpPr>
          <p:cNvPr id="3" name="Text 1">
            <a:extLst>
              <a:ext uri="{FF2B5EF4-FFF2-40B4-BE49-F238E27FC236}">
                <a16:creationId xmlns:a16="http://schemas.microsoft.com/office/drawing/2014/main" id="{9E7BCCB3-6365-0531-90F2-8F0D8377BFAB}"/>
              </a:ext>
            </a:extLst>
          </p:cNvPr>
          <p:cNvSpPr/>
          <p:nvPr/>
        </p:nvSpPr>
        <p:spPr>
          <a:xfrm>
            <a:off x="1632731" y="2781300"/>
            <a:ext cx="12894041" cy="970588"/>
          </a:xfrm>
          <a:prstGeom prst="rect">
            <a:avLst/>
          </a:prstGeom>
          <a:noFill/>
          <a:ln/>
        </p:spPr>
        <p:txBody>
          <a:bodyPr wrap="square" lIns="0" tIns="0" rIns="0" bIns="0" rtlCol="0" anchor="t"/>
          <a:lstStyle/>
          <a:p>
            <a:pPr marL="0" indent="0" algn="l">
              <a:lnSpc>
                <a:spcPts val="6000"/>
              </a:lnSpc>
              <a:buNone/>
            </a:pPr>
            <a:r>
              <a:rPr lang="en-US" sz="4800" noProof="1">
                <a:latin typeface="Meiryo" panose="020B0604030504040204" pitchFamily="34" charset="-128"/>
                <a:ea typeface="Meiryo" panose="020B0604030504040204" pitchFamily="34" charset="-128"/>
              </a:rPr>
              <a:t>トヨクモ スケジューラーを導入して</a:t>
            </a:r>
            <a:endParaRPr lang="en-US" sz="7200" noProof="1">
              <a:latin typeface="Meiryo" panose="020B0604030504040204" pitchFamily="34" charset="-128"/>
              <a:ea typeface="Meiryo" panose="020B0604030504040204" pitchFamily="34" charset="-128"/>
            </a:endParaRPr>
          </a:p>
        </p:txBody>
      </p:sp>
      <p:sp>
        <p:nvSpPr>
          <p:cNvPr id="4" name="Text 2">
            <a:extLst>
              <a:ext uri="{FF2B5EF4-FFF2-40B4-BE49-F238E27FC236}">
                <a16:creationId xmlns:a16="http://schemas.microsoft.com/office/drawing/2014/main" id="{7946FA0E-39F8-B5BB-8CBB-B4936ACFB881}"/>
              </a:ext>
            </a:extLst>
          </p:cNvPr>
          <p:cNvSpPr/>
          <p:nvPr/>
        </p:nvSpPr>
        <p:spPr>
          <a:xfrm>
            <a:off x="1637979" y="10464800"/>
            <a:ext cx="9691837" cy="1706138"/>
          </a:xfrm>
          <a:prstGeom prst="rect">
            <a:avLst/>
          </a:prstGeom>
          <a:noFill/>
          <a:ln/>
        </p:spPr>
        <p:txBody>
          <a:bodyPr wrap="square" lIns="0" tIns="0" rIns="0" bIns="0" rtlCol="0" anchor="t"/>
          <a:lstStyle/>
          <a:p>
            <a:pPr marL="0" indent="0" algn="l">
              <a:lnSpc>
                <a:spcPts val="3000"/>
              </a:lnSpc>
              <a:buNone/>
            </a:pPr>
            <a:r>
              <a:rPr lang="en-US" sz="2000" noProof="1">
                <a:solidFill>
                  <a:srgbClr val="808286"/>
                </a:solidFill>
                <a:latin typeface="Meiryo" panose="020B0604030504040204" pitchFamily="34" charset="-128"/>
                <a:ea typeface="Meiryo" panose="020B0604030504040204" pitchFamily="34" charset="-128"/>
              </a:rPr>
              <a:t>商号：トヨクモ株式会社</a:t>
            </a:r>
          </a:p>
          <a:p>
            <a:pPr marL="0" indent="0" algn="l">
              <a:lnSpc>
                <a:spcPts val="3000"/>
              </a:lnSpc>
              <a:buNone/>
            </a:pPr>
            <a:r>
              <a:rPr lang="en-US" sz="2000" noProof="1">
                <a:solidFill>
                  <a:srgbClr val="808286"/>
                </a:solidFill>
                <a:latin typeface="Meiryo" panose="020B0604030504040204" pitchFamily="34" charset="-128"/>
                <a:ea typeface="Meiryo" panose="020B0604030504040204" pitchFamily="34" charset="-128"/>
              </a:rPr>
              <a:t>所在地：東京都品川区上大崎1−1−1 JR東急目黒ビル14階</a:t>
            </a:r>
          </a:p>
          <a:p>
            <a:pPr>
              <a:lnSpc>
                <a:spcPts val="3000"/>
              </a:lnSpc>
            </a:pPr>
            <a:r>
              <a:rPr lang="en-US" sz="2000" noProof="1">
                <a:solidFill>
                  <a:srgbClr val="808286"/>
                </a:solidFill>
                <a:latin typeface="Meiryo" panose="020B0604030504040204" pitchFamily="34" charset="-128"/>
                <a:ea typeface="Meiryo" panose="020B0604030504040204" pitchFamily="34" charset="-128"/>
              </a:rPr>
              <a:t>お問い合わせはこちら：　https://www.toyokumo.app/scheduler/inquiry</a:t>
            </a:r>
          </a:p>
          <a:p>
            <a:pPr>
              <a:lnSpc>
                <a:spcPts val="3000"/>
              </a:lnSpc>
            </a:pPr>
            <a:r>
              <a:rPr lang="en-US" sz="2200" b="1" noProof="1">
                <a:solidFill>
                  <a:srgbClr val="0B589F"/>
                </a:solidFill>
                <a:latin typeface="Meiryo" panose="020B0604030504040204" pitchFamily="34" charset="-128"/>
                <a:ea typeface="Meiryo" panose="020B0604030504040204" pitchFamily="34" charset="-128"/>
              </a:rPr>
              <a:t>無料お試しはこちらから： https://www.toyokumo.app/scheduler</a:t>
            </a:r>
          </a:p>
        </p:txBody>
      </p:sp>
      <p:sp>
        <p:nvSpPr>
          <p:cNvPr id="5" name="Shape 3">
            <a:extLst>
              <a:ext uri="{FF2B5EF4-FFF2-40B4-BE49-F238E27FC236}">
                <a16:creationId xmlns:a16="http://schemas.microsoft.com/office/drawing/2014/main" id="{89AC6F5F-5ABC-F0E0-07DB-8D35B32E6933}"/>
              </a:ext>
            </a:extLst>
          </p:cNvPr>
          <p:cNvSpPr/>
          <p:nvPr/>
        </p:nvSpPr>
        <p:spPr>
          <a:xfrm>
            <a:off x="1574997" y="5308600"/>
            <a:ext cx="13349368" cy="3848100"/>
          </a:xfrm>
          <a:prstGeom prst="roundRect">
            <a:avLst>
              <a:gd name="adj" fmla="val 2614"/>
            </a:avLst>
          </a:prstGeom>
          <a:noFill/>
          <a:ln w="25400">
            <a:solidFill>
              <a:srgbClr val="0B589F"/>
            </a:solidFill>
            <a:prstDash val="solid"/>
          </a:ln>
        </p:spPr>
        <p:txBody>
          <a:bodyPr/>
          <a:lstStyle/>
          <a:p>
            <a:endParaRPr lang="en-US" noProof="1"/>
          </a:p>
        </p:txBody>
      </p:sp>
      <p:sp>
        <p:nvSpPr>
          <p:cNvPr id="7" name="Text 5">
            <a:extLst>
              <a:ext uri="{FF2B5EF4-FFF2-40B4-BE49-F238E27FC236}">
                <a16:creationId xmlns:a16="http://schemas.microsoft.com/office/drawing/2014/main" id="{A5EDCE9A-F420-AF45-2C7B-DD338F6E4FAB}"/>
              </a:ext>
            </a:extLst>
          </p:cNvPr>
          <p:cNvSpPr/>
          <p:nvPr/>
        </p:nvSpPr>
        <p:spPr>
          <a:xfrm>
            <a:off x="2125924" y="5800214"/>
            <a:ext cx="9203892" cy="632222"/>
          </a:xfrm>
          <a:prstGeom prst="rect">
            <a:avLst/>
          </a:prstGeom>
          <a:noFill/>
          <a:ln/>
        </p:spPr>
        <p:txBody>
          <a:bodyPr wrap="square" lIns="0" tIns="0" rIns="0" bIns="0" rtlCol="0" anchor="t"/>
          <a:lstStyle/>
          <a:p>
            <a:pPr marL="0" indent="0" algn="l">
              <a:lnSpc>
                <a:spcPts val="5000"/>
              </a:lnSpc>
              <a:buNone/>
            </a:pPr>
            <a:r>
              <a:rPr lang="en-US" sz="4000" b="1" noProof="1">
                <a:latin typeface="Meiryo" panose="020B0604030504040204" pitchFamily="34" charset="-128"/>
                <a:ea typeface="Meiryo" panose="020B0604030504040204" pitchFamily="34" charset="-128"/>
              </a:rPr>
              <a:t>費用対効果は抜群、費用の回収はすぐ!</a:t>
            </a:r>
          </a:p>
        </p:txBody>
      </p:sp>
      <p:sp>
        <p:nvSpPr>
          <p:cNvPr id="8" name="Shape 6">
            <a:extLst>
              <a:ext uri="{FF2B5EF4-FFF2-40B4-BE49-F238E27FC236}">
                <a16:creationId xmlns:a16="http://schemas.microsoft.com/office/drawing/2014/main" id="{DD672867-1004-B8C8-A4BC-5E3064416CFD}"/>
              </a:ext>
            </a:extLst>
          </p:cNvPr>
          <p:cNvSpPr/>
          <p:nvPr/>
        </p:nvSpPr>
        <p:spPr>
          <a:xfrm>
            <a:off x="11189583" y="5771137"/>
            <a:ext cx="2376123" cy="565540"/>
          </a:xfrm>
          <a:prstGeom prst="roundRect">
            <a:avLst>
              <a:gd name="adj" fmla="val 11314"/>
            </a:avLst>
          </a:prstGeom>
          <a:noFill/>
          <a:ln w="12700">
            <a:solidFill>
              <a:srgbClr val="81848C"/>
            </a:solidFill>
            <a:prstDash val="solid"/>
          </a:ln>
        </p:spPr>
        <p:txBody>
          <a:bodyPr/>
          <a:lstStyle/>
          <a:p>
            <a:endParaRPr lang="en-US" noProof="1"/>
          </a:p>
        </p:txBody>
      </p:sp>
      <p:sp>
        <p:nvSpPr>
          <p:cNvPr id="9" name="Text 7">
            <a:extLst>
              <a:ext uri="{FF2B5EF4-FFF2-40B4-BE49-F238E27FC236}">
                <a16:creationId xmlns:a16="http://schemas.microsoft.com/office/drawing/2014/main" id="{25B35384-0D5F-433F-A895-CA389C4A72F9}"/>
              </a:ext>
            </a:extLst>
          </p:cNvPr>
          <p:cNvSpPr/>
          <p:nvPr/>
        </p:nvSpPr>
        <p:spPr>
          <a:xfrm>
            <a:off x="11372476" y="5918177"/>
            <a:ext cx="2063326" cy="416010"/>
          </a:xfrm>
          <a:prstGeom prst="rect">
            <a:avLst/>
          </a:prstGeom>
          <a:noFill/>
          <a:ln/>
        </p:spPr>
        <p:txBody>
          <a:bodyPr wrap="square" lIns="0" tIns="0" rIns="0" bIns="0" rtlCol="0" anchor="t"/>
          <a:lstStyle/>
          <a:p>
            <a:pPr marL="0" indent="0" algn="ctr">
              <a:lnSpc>
                <a:spcPts val="2700"/>
              </a:lnSpc>
              <a:buNone/>
            </a:pPr>
            <a:r>
              <a:rPr lang="en-US" sz="2000" b="1" noProof="1">
                <a:solidFill>
                  <a:srgbClr val="808286"/>
                </a:solidFill>
                <a:latin typeface="Meiryo" panose="020B0604030504040204" pitchFamily="34" charset="-128"/>
                <a:ea typeface="Meiryo" panose="020B0604030504040204" pitchFamily="34" charset="-128"/>
                <a:cs typeface="Calibri"/>
              </a:rPr>
              <a:t>社員50人の場合</a:t>
            </a:r>
          </a:p>
        </p:txBody>
      </p:sp>
      <p:sp>
        <p:nvSpPr>
          <p:cNvPr id="13" name="Text 10">
            <a:extLst>
              <a:ext uri="{FF2B5EF4-FFF2-40B4-BE49-F238E27FC236}">
                <a16:creationId xmlns:a16="http://schemas.microsoft.com/office/drawing/2014/main" id="{3140A0B6-B719-22E1-4B05-4F4DB22D515E}"/>
              </a:ext>
            </a:extLst>
          </p:cNvPr>
          <p:cNvSpPr/>
          <p:nvPr/>
        </p:nvSpPr>
        <p:spPr>
          <a:xfrm>
            <a:off x="2197363" y="7089523"/>
            <a:ext cx="1903188" cy="619026"/>
          </a:xfrm>
          <a:prstGeom prst="rect">
            <a:avLst/>
          </a:prstGeom>
          <a:noFill/>
          <a:ln/>
        </p:spPr>
        <p:txBody>
          <a:bodyPr wrap="square" lIns="0" tIns="0" rIns="0" bIns="0" rtlCol="0" anchor="t"/>
          <a:lstStyle/>
          <a:p>
            <a:pPr marL="0" indent="0" algn="r">
              <a:lnSpc>
                <a:spcPts val="2000"/>
              </a:lnSpc>
              <a:buNone/>
            </a:pPr>
            <a:r>
              <a:rPr lang="en-US" sz="2000" b="1" noProof="1">
                <a:solidFill>
                  <a:srgbClr val="54575C"/>
                </a:solidFill>
                <a:latin typeface="Meiryo" panose="020B0604030504040204" pitchFamily="34" charset="-128"/>
                <a:ea typeface="Meiryo" panose="020B0604030504040204" pitchFamily="34" charset="-128"/>
              </a:rPr>
              <a:t>浪費する金額</a:t>
            </a:r>
          </a:p>
          <a:p>
            <a:pPr marL="0" indent="0" algn="r">
              <a:lnSpc>
                <a:spcPts val="1500"/>
              </a:lnSpc>
              <a:buNone/>
            </a:pPr>
            <a:r>
              <a:rPr lang="en-US" sz="1200" noProof="1">
                <a:solidFill>
                  <a:srgbClr val="54575C"/>
                </a:solidFill>
                <a:latin typeface="Meiryo" panose="020B0604030504040204" pitchFamily="34" charset="-128"/>
                <a:ea typeface="Meiryo" panose="020B0604030504040204" pitchFamily="34" charset="-128"/>
              </a:rPr>
              <a:t>（1人あたり）</a:t>
            </a:r>
          </a:p>
        </p:txBody>
      </p:sp>
      <p:sp>
        <p:nvSpPr>
          <p:cNvPr id="14" name="Text 11">
            <a:extLst>
              <a:ext uri="{FF2B5EF4-FFF2-40B4-BE49-F238E27FC236}">
                <a16:creationId xmlns:a16="http://schemas.microsoft.com/office/drawing/2014/main" id="{DAE04FD3-873E-8623-CAC1-336E42EC03A8}"/>
              </a:ext>
            </a:extLst>
          </p:cNvPr>
          <p:cNvSpPr/>
          <p:nvPr/>
        </p:nvSpPr>
        <p:spPr>
          <a:xfrm>
            <a:off x="4245200" y="7002505"/>
            <a:ext cx="1903188" cy="616656"/>
          </a:xfrm>
          <a:prstGeom prst="rect">
            <a:avLst/>
          </a:prstGeom>
          <a:noFill/>
          <a:ln/>
        </p:spPr>
        <p:txBody>
          <a:bodyPr wrap="square" lIns="0" tIns="0" rIns="0" bIns="0" rtlCol="0" anchor="t"/>
          <a:lstStyle/>
          <a:p>
            <a:pPr marL="0" indent="0" algn="ctr">
              <a:lnSpc>
                <a:spcPts val="3000"/>
              </a:lnSpc>
              <a:buNone/>
            </a:pPr>
            <a:r>
              <a:rPr lang="en-US" sz="2800" b="1" noProof="1">
                <a:solidFill>
                  <a:srgbClr val="54575C"/>
                </a:solidFill>
                <a:latin typeface="Meiryo" panose="020B0604030504040204" pitchFamily="34" charset="-128"/>
                <a:ea typeface="Meiryo" panose="020B0604030504040204" pitchFamily="34" charset="-128"/>
              </a:rPr>
              <a:t>0.5</a:t>
            </a:r>
            <a:r>
              <a:rPr lang="en-US" sz="1400" noProof="1">
                <a:solidFill>
                  <a:srgbClr val="54575C"/>
                </a:solidFill>
                <a:latin typeface="Meiryo" panose="020B0604030504040204" pitchFamily="34" charset="-128"/>
                <a:ea typeface="Meiryo" panose="020B0604030504040204" pitchFamily="34" charset="-128"/>
              </a:rPr>
              <a:t>時間</a:t>
            </a:r>
            <a:endParaRPr lang="en-US" sz="14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（日程調整にかける時間）</a:t>
            </a:r>
            <a:endParaRPr lang="en-US" sz="1200" noProof="1">
              <a:solidFill>
                <a:srgbClr val="54575C"/>
              </a:solidFill>
              <a:latin typeface="Meiryo" panose="020B0604030504040204" pitchFamily="34" charset="-128"/>
              <a:ea typeface="Meiryo" panose="020B0604030504040204" pitchFamily="34" charset="-128"/>
              <a:cs typeface="Calibri"/>
            </a:endParaRPr>
          </a:p>
        </p:txBody>
      </p:sp>
      <p:pic>
        <p:nvPicPr>
          <p:cNvPr id="16" name="Image 2" descr=" ">
            <a:extLst>
              <a:ext uri="{FF2B5EF4-FFF2-40B4-BE49-F238E27FC236}">
                <a16:creationId xmlns:a16="http://schemas.microsoft.com/office/drawing/2014/main" id="{9715991E-F921-C4C3-79D2-92AF15DBE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5424" y="7186655"/>
            <a:ext cx="177822" cy="177800"/>
          </a:xfrm>
          <a:prstGeom prst="rect">
            <a:avLst/>
          </a:prstGeom>
        </p:spPr>
      </p:pic>
      <p:pic>
        <p:nvPicPr>
          <p:cNvPr id="17" name="Image 3" descr=" ">
            <a:extLst>
              <a:ext uri="{FF2B5EF4-FFF2-40B4-BE49-F238E27FC236}">
                <a16:creationId xmlns:a16="http://schemas.microsoft.com/office/drawing/2014/main" id="{E06BE2B8-9C1F-7A05-0ED2-6D2B5C4123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85424" y="7186655"/>
            <a:ext cx="177822" cy="177800"/>
          </a:xfrm>
          <a:prstGeom prst="rect">
            <a:avLst/>
          </a:prstGeom>
        </p:spPr>
      </p:pic>
      <p:sp>
        <p:nvSpPr>
          <p:cNvPr id="18" name="Text 12">
            <a:extLst>
              <a:ext uri="{FF2B5EF4-FFF2-40B4-BE49-F238E27FC236}">
                <a16:creationId xmlns:a16="http://schemas.microsoft.com/office/drawing/2014/main" id="{944A30CE-A7A2-93A9-7B85-C17C76D9BDBC}"/>
              </a:ext>
            </a:extLst>
          </p:cNvPr>
          <p:cNvSpPr/>
          <p:nvPr/>
        </p:nvSpPr>
        <p:spPr>
          <a:xfrm>
            <a:off x="6465817" y="7002505"/>
            <a:ext cx="1600027" cy="616656"/>
          </a:xfrm>
          <a:prstGeom prst="rect">
            <a:avLst/>
          </a:prstGeom>
          <a:noFill/>
          <a:ln/>
        </p:spPr>
        <p:txBody>
          <a:bodyPr wrap="square" lIns="0" tIns="0" rIns="0" bIns="0" rtlCol="0" anchor="t"/>
          <a:lstStyle/>
          <a:p>
            <a:pPr marL="0" indent="0" algn="ctr">
              <a:lnSpc>
                <a:spcPts val="3000"/>
              </a:lnSpc>
              <a:buNone/>
            </a:pPr>
            <a:r>
              <a:rPr lang="en-US" sz="2800" b="1" noProof="1">
                <a:solidFill>
                  <a:srgbClr val="54575C"/>
                </a:solidFill>
                <a:latin typeface="Meiryo" panose="020B0604030504040204" pitchFamily="34" charset="-128"/>
                <a:ea typeface="Meiryo" panose="020B0604030504040204" pitchFamily="34" charset="-128"/>
              </a:rPr>
              <a:t>20</a:t>
            </a:r>
            <a:r>
              <a:rPr lang="en-US" sz="1400" noProof="1">
                <a:solidFill>
                  <a:srgbClr val="54575C"/>
                </a:solidFill>
                <a:latin typeface="Meiryo" panose="020B0604030504040204" pitchFamily="34" charset="-128"/>
                <a:ea typeface="Meiryo" panose="020B0604030504040204" pitchFamily="34" charset="-128"/>
              </a:rPr>
              <a:t>日</a:t>
            </a: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（月の平均営業日数）</a:t>
            </a:r>
          </a:p>
        </p:txBody>
      </p:sp>
      <p:pic>
        <p:nvPicPr>
          <p:cNvPr id="20" name="Image 5" descr=" ">
            <a:extLst>
              <a:ext uri="{FF2B5EF4-FFF2-40B4-BE49-F238E27FC236}">
                <a16:creationId xmlns:a16="http://schemas.microsoft.com/office/drawing/2014/main" id="{7309552B-84AB-E391-0612-AD462C6BEA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09494" y="7224755"/>
            <a:ext cx="203225" cy="25400"/>
          </a:xfrm>
          <a:prstGeom prst="rect">
            <a:avLst/>
          </a:prstGeom>
        </p:spPr>
      </p:pic>
      <p:pic>
        <p:nvPicPr>
          <p:cNvPr id="21" name="Image 6" descr=" ">
            <a:extLst>
              <a:ext uri="{FF2B5EF4-FFF2-40B4-BE49-F238E27FC236}">
                <a16:creationId xmlns:a16="http://schemas.microsoft.com/office/drawing/2014/main" id="{9EC37886-A370-0822-7CC7-B050937CF1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09494" y="7300955"/>
            <a:ext cx="203225" cy="25400"/>
          </a:xfrm>
          <a:prstGeom prst="rect">
            <a:avLst/>
          </a:prstGeom>
        </p:spPr>
      </p:pic>
      <p:sp>
        <p:nvSpPr>
          <p:cNvPr id="22" name="Text 13">
            <a:extLst>
              <a:ext uri="{FF2B5EF4-FFF2-40B4-BE49-F238E27FC236}">
                <a16:creationId xmlns:a16="http://schemas.microsoft.com/office/drawing/2014/main" id="{13FB7B3C-7E4A-6C83-394D-68301466EFBC}"/>
              </a:ext>
            </a:extLst>
          </p:cNvPr>
          <p:cNvSpPr/>
          <p:nvPr/>
        </p:nvSpPr>
        <p:spPr>
          <a:xfrm>
            <a:off x="10421356" y="7002505"/>
            <a:ext cx="1981536" cy="616656"/>
          </a:xfrm>
          <a:prstGeom prst="rect">
            <a:avLst/>
          </a:prstGeom>
          <a:noFill/>
          <a:ln/>
        </p:spPr>
        <p:txBody>
          <a:bodyPr wrap="square" lIns="0" tIns="0" rIns="0" bIns="0" rtlCol="0" anchor="t"/>
          <a:lstStyle/>
          <a:p>
            <a:pPr marL="0" indent="0" algn="ctr">
              <a:lnSpc>
                <a:spcPts val="3000"/>
              </a:lnSpc>
              <a:buNone/>
            </a:pPr>
            <a:r>
              <a:rPr lang="en-US" sz="3600" b="1" spc="-150" noProof="1">
                <a:solidFill>
                  <a:srgbClr val="0B589F"/>
                </a:solidFill>
                <a:latin typeface="Meiryo" panose="020B0604030504040204" pitchFamily="34" charset="-128"/>
                <a:ea typeface="Meiryo" panose="020B0604030504040204" pitchFamily="34" charset="-128"/>
              </a:rPr>
              <a:t>12,260</a:t>
            </a:r>
            <a:r>
              <a:rPr lang="en-US" sz="1400" noProof="1">
                <a:solidFill>
                  <a:srgbClr val="54575C"/>
                </a:solidFill>
                <a:latin typeface="Meiryo" panose="020B0604030504040204" pitchFamily="34" charset="-128"/>
                <a:ea typeface="Meiryo" panose="020B0604030504040204" pitchFamily="34" charset="-128"/>
              </a:rPr>
              <a:t>円</a:t>
            </a:r>
            <a:endParaRPr lang="en-US" sz="1400" noProof="1">
              <a:solidFill>
                <a:srgbClr val="54575C"/>
              </a:solidFill>
              <a:latin typeface="Meiryo" panose="020B0604030504040204" pitchFamily="34" charset="-128"/>
              <a:ea typeface="Meiryo" panose="020B0604030504040204" pitchFamily="34" charset="-128"/>
              <a:cs typeface="Calibri"/>
            </a:endParaRP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（浪費する金額）</a:t>
            </a:r>
            <a:endParaRPr lang="en-US" sz="1200" noProof="1">
              <a:solidFill>
                <a:srgbClr val="54575C"/>
              </a:solidFill>
              <a:latin typeface="Meiryo" panose="020B0604030504040204" pitchFamily="34" charset="-128"/>
              <a:ea typeface="Meiryo" panose="020B0604030504040204" pitchFamily="34" charset="-128"/>
              <a:cs typeface="Calibri"/>
            </a:endParaRPr>
          </a:p>
        </p:txBody>
      </p:sp>
      <p:sp>
        <p:nvSpPr>
          <p:cNvPr id="31" name="Text 17">
            <a:extLst>
              <a:ext uri="{FF2B5EF4-FFF2-40B4-BE49-F238E27FC236}">
                <a16:creationId xmlns:a16="http://schemas.microsoft.com/office/drawing/2014/main" id="{D61E9E8D-F62C-444A-8862-24872AF01083}"/>
              </a:ext>
            </a:extLst>
          </p:cNvPr>
          <p:cNvSpPr/>
          <p:nvPr/>
        </p:nvSpPr>
        <p:spPr>
          <a:xfrm>
            <a:off x="8475324" y="6994018"/>
            <a:ext cx="1447129" cy="623844"/>
          </a:xfrm>
          <a:prstGeom prst="rect">
            <a:avLst/>
          </a:prstGeom>
          <a:noFill/>
          <a:ln/>
        </p:spPr>
        <p:txBody>
          <a:bodyPr wrap="square" lIns="0" tIns="0" rIns="0" bIns="0" rtlCol="0" anchor="t"/>
          <a:lstStyle/>
          <a:p>
            <a:pPr marL="0" indent="0" algn="ctr">
              <a:lnSpc>
                <a:spcPts val="3000"/>
              </a:lnSpc>
              <a:buNone/>
            </a:pPr>
            <a:r>
              <a:rPr lang="en-US" sz="2800" b="1" noProof="1">
                <a:solidFill>
                  <a:srgbClr val="54575C"/>
                </a:solidFill>
                <a:latin typeface="Meiryo" panose="020B0604030504040204" pitchFamily="34" charset="-128"/>
                <a:ea typeface="Meiryo" panose="020B0604030504040204" pitchFamily="34" charset="-128"/>
              </a:rPr>
              <a:t>1,226</a:t>
            </a:r>
            <a:r>
              <a:rPr lang="en-US" sz="1400" noProof="1">
                <a:solidFill>
                  <a:srgbClr val="54575C"/>
                </a:solidFill>
                <a:latin typeface="Meiryo" panose="020B0604030504040204" pitchFamily="34" charset="-128"/>
                <a:ea typeface="Meiryo" panose="020B0604030504040204" pitchFamily="34" charset="-128"/>
              </a:rPr>
              <a:t>円</a:t>
            </a: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（最低賃金：東京）</a:t>
            </a:r>
          </a:p>
        </p:txBody>
      </p:sp>
      <p:pic>
        <p:nvPicPr>
          <p:cNvPr id="33" name="Image 13" descr=" ">
            <a:extLst>
              <a:ext uri="{FF2B5EF4-FFF2-40B4-BE49-F238E27FC236}">
                <a16:creationId xmlns:a16="http://schemas.microsoft.com/office/drawing/2014/main" id="{1D858212-4053-ACB6-ACA8-71C0DD7FE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2275" y="7186655"/>
            <a:ext cx="177822" cy="177800"/>
          </a:xfrm>
          <a:prstGeom prst="rect">
            <a:avLst/>
          </a:prstGeom>
        </p:spPr>
      </p:pic>
      <p:pic>
        <p:nvPicPr>
          <p:cNvPr id="34" name="Image 14" descr=" ">
            <a:extLst>
              <a:ext uri="{FF2B5EF4-FFF2-40B4-BE49-F238E27FC236}">
                <a16:creationId xmlns:a16="http://schemas.microsoft.com/office/drawing/2014/main" id="{6049B6E9-0383-9116-7D29-0AD84BAA7F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62275" y="7186655"/>
            <a:ext cx="177822" cy="177800"/>
          </a:xfrm>
          <a:prstGeom prst="rect">
            <a:avLst/>
          </a:prstGeom>
        </p:spPr>
      </p:pic>
      <p:pic>
        <p:nvPicPr>
          <p:cNvPr id="46" name="Image 21" descr=" ">
            <a:extLst>
              <a:ext uri="{FF2B5EF4-FFF2-40B4-BE49-F238E27FC236}">
                <a16:creationId xmlns:a16="http://schemas.microsoft.com/office/drawing/2014/main" id="{6FA99828-3A30-D4EB-3AB6-58AB1AE27E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2275" y="8436344"/>
            <a:ext cx="177822" cy="177800"/>
          </a:xfrm>
          <a:prstGeom prst="rect">
            <a:avLst/>
          </a:prstGeom>
        </p:spPr>
      </p:pic>
      <p:pic>
        <p:nvPicPr>
          <p:cNvPr id="47" name="Image 22" descr=" ">
            <a:extLst>
              <a:ext uri="{FF2B5EF4-FFF2-40B4-BE49-F238E27FC236}">
                <a16:creationId xmlns:a16="http://schemas.microsoft.com/office/drawing/2014/main" id="{E0BB7380-E3D6-73DB-0895-AE81ABD76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62275" y="8436344"/>
            <a:ext cx="177822" cy="177800"/>
          </a:xfrm>
          <a:prstGeom prst="rect">
            <a:avLst/>
          </a:prstGeom>
        </p:spPr>
      </p:pic>
      <p:sp>
        <p:nvSpPr>
          <p:cNvPr id="48" name="Text 23">
            <a:extLst>
              <a:ext uri="{FF2B5EF4-FFF2-40B4-BE49-F238E27FC236}">
                <a16:creationId xmlns:a16="http://schemas.microsoft.com/office/drawing/2014/main" id="{0437C9F2-A2F8-96AF-B306-78DC06A4ACD5}"/>
              </a:ext>
            </a:extLst>
          </p:cNvPr>
          <p:cNvSpPr/>
          <p:nvPr/>
        </p:nvSpPr>
        <p:spPr>
          <a:xfrm>
            <a:off x="8720012" y="8241461"/>
            <a:ext cx="789762" cy="645410"/>
          </a:xfrm>
          <a:prstGeom prst="rect">
            <a:avLst/>
          </a:prstGeom>
          <a:noFill/>
          <a:ln/>
        </p:spPr>
        <p:txBody>
          <a:bodyPr wrap="square" lIns="0" tIns="0" rIns="0" bIns="0" rtlCol="0" anchor="t"/>
          <a:lstStyle/>
          <a:p>
            <a:pPr marL="0" indent="0" algn="ctr">
              <a:lnSpc>
                <a:spcPts val="3000"/>
              </a:lnSpc>
              <a:buNone/>
            </a:pPr>
            <a:r>
              <a:rPr lang="en-US" sz="2800" b="1" noProof="1">
                <a:solidFill>
                  <a:srgbClr val="54575C"/>
                </a:solidFill>
                <a:latin typeface="Meiryo" panose="020B0604030504040204" pitchFamily="34" charset="-128"/>
                <a:ea typeface="Meiryo" panose="020B0604030504040204" pitchFamily="34" charset="-128"/>
              </a:rPr>
              <a:t>50</a:t>
            </a:r>
            <a:r>
              <a:rPr lang="en-US" sz="1400" noProof="1">
                <a:solidFill>
                  <a:srgbClr val="54575C"/>
                </a:solidFill>
                <a:latin typeface="Meiryo" panose="020B0604030504040204" pitchFamily="34" charset="-128"/>
                <a:ea typeface="Meiryo" panose="020B0604030504040204" pitchFamily="34" charset="-128"/>
              </a:rPr>
              <a:t>人</a:t>
            </a: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（社員数）</a:t>
            </a:r>
          </a:p>
        </p:txBody>
      </p:sp>
      <p:sp>
        <p:nvSpPr>
          <p:cNvPr id="56" name="Text 26">
            <a:extLst>
              <a:ext uri="{FF2B5EF4-FFF2-40B4-BE49-F238E27FC236}">
                <a16:creationId xmlns:a16="http://schemas.microsoft.com/office/drawing/2014/main" id="{A7650A0B-C8CE-6A84-5A51-17BA9D94C643}"/>
              </a:ext>
            </a:extLst>
          </p:cNvPr>
          <p:cNvSpPr/>
          <p:nvPr/>
        </p:nvSpPr>
        <p:spPr>
          <a:xfrm>
            <a:off x="2084107" y="8315949"/>
            <a:ext cx="2055002" cy="539209"/>
          </a:xfrm>
          <a:prstGeom prst="rect">
            <a:avLst/>
          </a:prstGeom>
          <a:noFill/>
          <a:ln/>
        </p:spPr>
        <p:txBody>
          <a:bodyPr wrap="square" lIns="0" tIns="0" rIns="0" bIns="0" rtlCol="0" anchor="t"/>
          <a:lstStyle/>
          <a:p>
            <a:pPr marL="0" indent="0" algn="r">
              <a:lnSpc>
                <a:spcPts val="2000"/>
              </a:lnSpc>
              <a:buNone/>
            </a:pPr>
            <a:r>
              <a:rPr lang="en-US" sz="2000" b="1" noProof="1">
                <a:solidFill>
                  <a:srgbClr val="0B589F"/>
                </a:solidFill>
                <a:latin typeface="Meiryo" panose="020B0604030504040204" pitchFamily="34" charset="-128"/>
                <a:ea typeface="Meiryo" panose="020B0604030504040204" pitchFamily="34" charset="-128"/>
              </a:rPr>
              <a:t>コストカット金額</a:t>
            </a:r>
          </a:p>
          <a:p>
            <a:pPr marL="0" indent="0" algn="r">
              <a:lnSpc>
                <a:spcPts val="2000"/>
              </a:lnSpc>
              <a:buNone/>
            </a:pPr>
            <a:r>
              <a:rPr lang="en-US" sz="1200" noProof="1">
                <a:solidFill>
                  <a:srgbClr val="54575C"/>
                </a:solidFill>
                <a:latin typeface="Meiryo" panose="020B0604030504040204" pitchFamily="34" charset="-128"/>
                <a:ea typeface="Meiryo" panose="020B0604030504040204" pitchFamily="34" charset="-128"/>
              </a:rPr>
              <a:t>（スタンダードプラン）</a:t>
            </a:r>
            <a:endParaRPr lang="en-US" sz="1200" noProof="1">
              <a:solidFill>
                <a:srgbClr val="54575C"/>
              </a:solidFill>
              <a:latin typeface="Meiryo" panose="020B0604030504040204" pitchFamily="34" charset="-128"/>
              <a:ea typeface="Meiryo" panose="020B0604030504040204" pitchFamily="34" charset="-128"/>
              <a:cs typeface="Calibri"/>
            </a:endParaRPr>
          </a:p>
        </p:txBody>
      </p:sp>
      <p:sp>
        <p:nvSpPr>
          <p:cNvPr id="57" name="Text 27">
            <a:extLst>
              <a:ext uri="{FF2B5EF4-FFF2-40B4-BE49-F238E27FC236}">
                <a16:creationId xmlns:a16="http://schemas.microsoft.com/office/drawing/2014/main" id="{7B109CF3-F74D-AB5D-9198-D6DA25AFD19D}"/>
              </a:ext>
            </a:extLst>
          </p:cNvPr>
          <p:cNvSpPr/>
          <p:nvPr/>
        </p:nvSpPr>
        <p:spPr>
          <a:xfrm>
            <a:off x="4245200" y="8248650"/>
            <a:ext cx="1703053" cy="616656"/>
          </a:xfrm>
          <a:prstGeom prst="rect">
            <a:avLst/>
          </a:prstGeom>
          <a:noFill/>
          <a:ln/>
        </p:spPr>
        <p:txBody>
          <a:bodyPr wrap="square" lIns="0" tIns="0" rIns="0" bIns="0" rtlCol="0" anchor="t"/>
          <a:lstStyle/>
          <a:p>
            <a:pPr marL="0" indent="0" algn="ctr">
              <a:lnSpc>
                <a:spcPts val="3000"/>
              </a:lnSpc>
              <a:buNone/>
            </a:pPr>
            <a:r>
              <a:rPr lang="en-US" altLang="ja-JP" sz="2800" b="1" noProof="1">
                <a:solidFill>
                  <a:srgbClr val="54575C"/>
                </a:solidFill>
                <a:latin typeface="Meiryo" panose="020B0604030504040204" pitchFamily="34" charset="-128"/>
                <a:ea typeface="Meiryo" panose="020B0604030504040204" pitchFamily="34" charset="-128"/>
              </a:rPr>
              <a:t>20</a:t>
            </a:r>
            <a:r>
              <a:rPr lang="en-US" sz="2800" b="1" noProof="1">
                <a:solidFill>
                  <a:srgbClr val="54575C"/>
                </a:solidFill>
                <a:latin typeface="Meiryo" panose="020B0604030504040204" pitchFamily="34" charset="-128"/>
                <a:ea typeface="Meiryo" panose="020B0604030504040204" pitchFamily="34" charset="-128"/>
              </a:rPr>
              <a:t>0</a:t>
            </a:r>
            <a:r>
              <a:rPr lang="en-US" sz="1400" noProof="1">
                <a:solidFill>
                  <a:srgbClr val="54575C"/>
                </a:solidFill>
                <a:latin typeface="Meiryo" panose="020B0604030504040204" pitchFamily="34" charset="-128"/>
                <a:ea typeface="Meiryo" panose="020B0604030504040204" pitchFamily="34" charset="-128"/>
              </a:rPr>
              <a:t>円</a:t>
            </a:r>
          </a:p>
          <a:p>
            <a:pPr algn="ctr">
              <a:lnSpc>
                <a:spcPts val="1500"/>
              </a:lnSpc>
            </a:pPr>
            <a:r>
              <a:rPr lang="en-US" altLang="ja-JP" sz="1200" noProof="1">
                <a:solidFill>
                  <a:srgbClr val="54575C"/>
                </a:solidFill>
                <a:latin typeface="Meiryo" panose="020B0604030504040204" pitchFamily="34" charset="-128"/>
                <a:ea typeface="Meiryo" panose="020B0604030504040204" pitchFamily="34" charset="-128"/>
              </a:rPr>
              <a:t>（1人あたりの利用料 </a:t>
            </a:r>
            <a:r>
              <a:rPr lang="en-US" sz="1200" noProof="1">
                <a:solidFill>
                  <a:srgbClr val="54575C"/>
                </a:solidFill>
                <a:latin typeface="Meiryo" panose="020B0604030504040204" pitchFamily="34" charset="-128"/>
                <a:ea typeface="Meiryo" panose="020B0604030504040204" pitchFamily="34" charset="-128"/>
              </a:rPr>
              <a:t>）</a:t>
            </a:r>
          </a:p>
        </p:txBody>
      </p:sp>
      <p:pic>
        <p:nvPicPr>
          <p:cNvPr id="59" name="Image 29" descr=" ">
            <a:extLst>
              <a:ext uri="{FF2B5EF4-FFF2-40B4-BE49-F238E27FC236}">
                <a16:creationId xmlns:a16="http://schemas.microsoft.com/office/drawing/2014/main" id="{9E5BA592-FE9D-1B3B-A16A-07BCAC2ED6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68647" y="8509000"/>
            <a:ext cx="203225" cy="25400"/>
          </a:xfrm>
          <a:prstGeom prst="rect">
            <a:avLst/>
          </a:prstGeom>
        </p:spPr>
      </p:pic>
      <p:sp>
        <p:nvSpPr>
          <p:cNvPr id="60" name="Text 28">
            <a:extLst>
              <a:ext uri="{FF2B5EF4-FFF2-40B4-BE49-F238E27FC236}">
                <a16:creationId xmlns:a16="http://schemas.microsoft.com/office/drawing/2014/main" id="{169CD9FA-988B-71C4-C56B-807F6937ED81}"/>
              </a:ext>
            </a:extLst>
          </p:cNvPr>
          <p:cNvSpPr/>
          <p:nvPr/>
        </p:nvSpPr>
        <p:spPr>
          <a:xfrm>
            <a:off x="6425965" y="8248650"/>
            <a:ext cx="1668364" cy="631033"/>
          </a:xfrm>
          <a:prstGeom prst="rect">
            <a:avLst/>
          </a:prstGeom>
          <a:noFill/>
          <a:ln/>
        </p:spPr>
        <p:txBody>
          <a:bodyPr wrap="square" lIns="0" tIns="0" rIns="0" bIns="0" rtlCol="0" anchor="t"/>
          <a:lstStyle/>
          <a:p>
            <a:pPr marL="0" indent="0" algn="ctr">
              <a:lnSpc>
                <a:spcPts val="3000"/>
              </a:lnSpc>
              <a:buNone/>
            </a:pPr>
            <a:r>
              <a:rPr lang="en-US" altLang="ja-JP" sz="2800" b="1" noProof="1">
                <a:solidFill>
                  <a:srgbClr val="54575C"/>
                </a:solidFill>
                <a:latin typeface="Meiryo" panose="020B0604030504040204" pitchFamily="34" charset="-128"/>
                <a:ea typeface="Meiryo" panose="020B0604030504040204" pitchFamily="34" charset="-128"/>
              </a:rPr>
              <a:t>12,26</a:t>
            </a:r>
            <a:r>
              <a:rPr lang="en-US" sz="2800" b="1" noProof="1">
                <a:solidFill>
                  <a:srgbClr val="54575C"/>
                </a:solidFill>
                <a:latin typeface="Meiryo" panose="020B0604030504040204" pitchFamily="34" charset="-128"/>
                <a:ea typeface="Meiryo" panose="020B0604030504040204" pitchFamily="34" charset="-128"/>
              </a:rPr>
              <a:t>0</a:t>
            </a:r>
            <a:r>
              <a:rPr lang="en-US" sz="1400" noProof="1">
                <a:solidFill>
                  <a:srgbClr val="54575C"/>
                </a:solidFill>
                <a:latin typeface="Meiryo" panose="020B0604030504040204" pitchFamily="34" charset="-128"/>
                <a:ea typeface="Meiryo" panose="020B0604030504040204" pitchFamily="34" charset="-128"/>
              </a:rPr>
              <a:t>円</a:t>
            </a:r>
          </a:p>
          <a:p>
            <a:pPr marL="0" indent="0" algn="ctr">
              <a:lnSpc>
                <a:spcPts val="1500"/>
              </a:lnSpc>
              <a:buNone/>
            </a:pPr>
            <a:r>
              <a:rPr lang="en-US" sz="1200" noProof="1">
                <a:solidFill>
                  <a:srgbClr val="54575C"/>
                </a:solidFill>
                <a:latin typeface="Meiryo" panose="020B0604030504040204" pitchFamily="34" charset="-128"/>
                <a:ea typeface="Meiryo" panose="020B0604030504040204" pitchFamily="34" charset="-128"/>
              </a:rPr>
              <a:t>（浪費する金額）</a:t>
            </a:r>
          </a:p>
        </p:txBody>
      </p:sp>
      <p:pic>
        <p:nvPicPr>
          <p:cNvPr id="62" name="Image 31" descr=" ">
            <a:extLst>
              <a:ext uri="{FF2B5EF4-FFF2-40B4-BE49-F238E27FC236}">
                <a16:creationId xmlns:a16="http://schemas.microsoft.com/office/drawing/2014/main" id="{26E0EA48-8841-D826-32E0-32605B7E63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32811" y="8470900"/>
            <a:ext cx="203225" cy="25400"/>
          </a:xfrm>
          <a:prstGeom prst="rect">
            <a:avLst/>
          </a:prstGeom>
        </p:spPr>
      </p:pic>
      <p:pic>
        <p:nvPicPr>
          <p:cNvPr id="63" name="Image 32" descr=" ">
            <a:extLst>
              <a:ext uri="{FF2B5EF4-FFF2-40B4-BE49-F238E27FC236}">
                <a16:creationId xmlns:a16="http://schemas.microsoft.com/office/drawing/2014/main" id="{2DEF2F67-717F-6A85-3610-9B1C937D85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32811" y="8547100"/>
            <a:ext cx="203225" cy="25400"/>
          </a:xfrm>
          <a:prstGeom prst="rect">
            <a:avLst/>
          </a:prstGeom>
        </p:spPr>
      </p:pic>
      <p:sp>
        <p:nvSpPr>
          <p:cNvPr id="64" name="Shape 29">
            <a:extLst>
              <a:ext uri="{FF2B5EF4-FFF2-40B4-BE49-F238E27FC236}">
                <a16:creationId xmlns:a16="http://schemas.microsoft.com/office/drawing/2014/main" id="{1F5238F7-CB46-1D11-7A93-1D8F13B331C6}"/>
              </a:ext>
            </a:extLst>
          </p:cNvPr>
          <p:cNvSpPr/>
          <p:nvPr/>
        </p:nvSpPr>
        <p:spPr>
          <a:xfrm>
            <a:off x="11037680" y="8166100"/>
            <a:ext cx="1981448" cy="711200"/>
          </a:xfrm>
          <a:prstGeom prst="rect">
            <a:avLst/>
          </a:prstGeom>
          <a:noFill/>
          <a:ln/>
        </p:spPr>
        <p:txBody>
          <a:bodyPr/>
          <a:lstStyle/>
          <a:p>
            <a:endParaRPr lang="en-US" noProof="1"/>
          </a:p>
        </p:txBody>
      </p:sp>
      <p:sp>
        <p:nvSpPr>
          <p:cNvPr id="65" name="Text 30">
            <a:extLst>
              <a:ext uri="{FF2B5EF4-FFF2-40B4-BE49-F238E27FC236}">
                <a16:creationId xmlns:a16="http://schemas.microsoft.com/office/drawing/2014/main" id="{040BC3EE-78CB-D950-E2B9-7DC0F335408A}"/>
              </a:ext>
            </a:extLst>
          </p:cNvPr>
          <p:cNvSpPr/>
          <p:nvPr/>
        </p:nvSpPr>
        <p:spPr>
          <a:xfrm>
            <a:off x="10466660" y="8166100"/>
            <a:ext cx="2821483" cy="622300"/>
          </a:xfrm>
          <a:prstGeom prst="rect">
            <a:avLst/>
          </a:prstGeom>
          <a:noFill/>
          <a:ln/>
        </p:spPr>
        <p:txBody>
          <a:bodyPr wrap="square" lIns="0" tIns="0" rIns="0" bIns="0" rtlCol="0" anchor="t"/>
          <a:lstStyle/>
          <a:p>
            <a:pPr marL="0" indent="0" algn="l">
              <a:lnSpc>
                <a:spcPts val="4000"/>
              </a:lnSpc>
              <a:buNone/>
            </a:pPr>
            <a:r>
              <a:rPr lang="en-US" altLang="ja-JP" sz="4000" b="1" noProof="1">
                <a:solidFill>
                  <a:srgbClr val="0B589F"/>
                </a:solidFill>
                <a:latin typeface="Meiryo" panose="020B0604030504040204" pitchFamily="34" charset="-128"/>
                <a:ea typeface="Meiryo" panose="020B0604030504040204" pitchFamily="34" charset="-128"/>
              </a:rPr>
              <a:t>-</a:t>
            </a:r>
            <a:r>
              <a:rPr lang="en-US" sz="4000" b="1" noProof="1">
                <a:solidFill>
                  <a:srgbClr val="0B589F"/>
                </a:solidFill>
                <a:latin typeface="Meiryo" panose="020B0604030504040204" pitchFamily="34" charset="-128"/>
                <a:ea typeface="Meiryo" panose="020B0604030504040204" pitchFamily="34" charset="-128"/>
              </a:rPr>
              <a:t>603,000</a:t>
            </a:r>
            <a:r>
              <a:rPr lang="en-US" sz="1400" noProof="1">
                <a:solidFill>
                  <a:srgbClr val="54575C"/>
                </a:solidFill>
                <a:latin typeface="Meiryo" panose="020B0604030504040204" pitchFamily="34" charset="-128"/>
                <a:ea typeface="Meiryo" panose="020B0604030504040204" pitchFamily="34" charset="-128"/>
              </a:rPr>
              <a:t>円</a:t>
            </a:r>
          </a:p>
        </p:txBody>
      </p:sp>
      <p:sp>
        <p:nvSpPr>
          <p:cNvPr id="66" name="Text 31">
            <a:extLst>
              <a:ext uri="{FF2B5EF4-FFF2-40B4-BE49-F238E27FC236}">
                <a16:creationId xmlns:a16="http://schemas.microsoft.com/office/drawing/2014/main" id="{43468357-F136-E6D6-DA04-FCF2C9F3CDCC}"/>
              </a:ext>
            </a:extLst>
          </p:cNvPr>
          <p:cNvSpPr/>
          <p:nvPr/>
        </p:nvSpPr>
        <p:spPr>
          <a:xfrm>
            <a:off x="10695771" y="8724900"/>
            <a:ext cx="1746649" cy="203200"/>
          </a:xfrm>
          <a:prstGeom prst="rect">
            <a:avLst/>
          </a:prstGeom>
          <a:noFill/>
          <a:ln/>
        </p:spPr>
        <p:txBody>
          <a:bodyPr wrap="square" lIns="0" tIns="0" rIns="0" bIns="0" rtlCol="0" anchor="t"/>
          <a:lstStyle/>
          <a:p>
            <a:pPr marL="0" indent="0" algn="ctr">
              <a:lnSpc>
                <a:spcPts val="1200"/>
              </a:lnSpc>
              <a:buNone/>
            </a:pPr>
            <a:r>
              <a:rPr lang="en-US" sz="1200" noProof="1">
                <a:solidFill>
                  <a:srgbClr val="54575C"/>
                </a:solidFill>
                <a:latin typeface="Meiryo" panose="020B0604030504040204" pitchFamily="34" charset="-128"/>
                <a:ea typeface="Meiryo" panose="020B0604030504040204" pitchFamily="34" charset="-128"/>
              </a:rPr>
              <a:t>（コストカットの金額）</a:t>
            </a:r>
            <a:endParaRPr lang="en-US" noProof="1">
              <a:solidFill>
                <a:srgbClr val="54575C"/>
              </a:solidFill>
              <a:latin typeface="Meiryo" panose="020B0604030504040204" pitchFamily="34" charset="-128"/>
              <a:ea typeface="Meiryo" panose="020B0604030504040204" pitchFamily="34" charset="-128"/>
              <a:cs typeface="Calibri"/>
            </a:endParaRPr>
          </a:p>
        </p:txBody>
      </p:sp>
      <p:sp>
        <p:nvSpPr>
          <p:cNvPr id="67" name="Text 32">
            <a:extLst>
              <a:ext uri="{FF2B5EF4-FFF2-40B4-BE49-F238E27FC236}">
                <a16:creationId xmlns:a16="http://schemas.microsoft.com/office/drawing/2014/main" id="{4FD66B06-87C5-9E8A-F2FF-F2875AF5CC6F}"/>
              </a:ext>
            </a:extLst>
          </p:cNvPr>
          <p:cNvSpPr/>
          <p:nvPr/>
        </p:nvSpPr>
        <p:spPr>
          <a:xfrm>
            <a:off x="11091761" y="9742539"/>
            <a:ext cx="4128976" cy="421694"/>
          </a:xfrm>
          <a:prstGeom prst="rect">
            <a:avLst/>
          </a:prstGeom>
          <a:noFill/>
          <a:ln/>
        </p:spPr>
        <p:txBody>
          <a:bodyPr wrap="square" lIns="0" tIns="0" rIns="0" bIns="0" rtlCol="0" anchor="t"/>
          <a:lstStyle/>
          <a:p>
            <a:pPr marL="0" indent="0" algn="l">
              <a:lnSpc>
                <a:spcPts val="2400"/>
              </a:lnSpc>
              <a:buNone/>
            </a:pPr>
            <a:r>
              <a:rPr lang="en-US" sz="2000" b="1" noProof="1">
                <a:solidFill>
                  <a:srgbClr val="0B589F"/>
                </a:solidFill>
                <a:latin typeface="Meiryo" panose="020B0604030504040204" pitchFamily="34" charset="-128"/>
                <a:ea typeface="Meiryo" panose="020B0604030504040204" pitchFamily="34" charset="-128"/>
              </a:rPr>
              <a:t>無料アプリがダウンロードできます</a:t>
            </a:r>
          </a:p>
        </p:txBody>
      </p:sp>
      <p:pic>
        <p:nvPicPr>
          <p:cNvPr id="75" name="Image 34" descr=" ">
            <a:extLst>
              <a:ext uri="{FF2B5EF4-FFF2-40B4-BE49-F238E27FC236}">
                <a16:creationId xmlns:a16="http://schemas.microsoft.com/office/drawing/2014/main" id="{4AA89C67-B84E-8097-6671-6C639C72D0C6}"/>
              </a:ext>
            </a:extLst>
          </p:cNvPr>
          <p:cNvPicPr>
            <a:picLocks noChangeAspect="1"/>
          </p:cNvPicPr>
          <p:nvPr/>
        </p:nvPicPr>
        <p:blipFill>
          <a:blip r:embed="rId10"/>
          <a:stretch>
            <a:fillRect/>
          </a:stretch>
        </p:blipFill>
        <p:spPr>
          <a:xfrm>
            <a:off x="15699162" y="4038600"/>
            <a:ext cx="7786073" cy="8128000"/>
          </a:xfrm>
          <a:prstGeom prst="rect">
            <a:avLst/>
          </a:prstGeom>
        </p:spPr>
      </p:pic>
      <p:sp>
        <p:nvSpPr>
          <p:cNvPr id="81" name="Shape 44">
            <a:extLst>
              <a:ext uri="{FF2B5EF4-FFF2-40B4-BE49-F238E27FC236}">
                <a16:creationId xmlns:a16="http://schemas.microsoft.com/office/drawing/2014/main" id="{AF51E6BD-129E-9D35-D076-3ABE083B20D4}"/>
              </a:ext>
            </a:extLst>
          </p:cNvPr>
          <p:cNvSpPr/>
          <p:nvPr/>
        </p:nvSpPr>
        <p:spPr>
          <a:xfrm>
            <a:off x="16727991" y="2374900"/>
            <a:ext cx="5626803" cy="1778003"/>
          </a:xfrm>
          <a:prstGeom prst="rect">
            <a:avLst/>
          </a:prstGeom>
          <a:noFill/>
          <a:ln/>
        </p:spPr>
        <p:txBody>
          <a:bodyPr/>
          <a:lstStyle/>
          <a:p>
            <a:endParaRPr lang="en-US" noProof="1"/>
          </a:p>
        </p:txBody>
      </p:sp>
      <p:sp>
        <p:nvSpPr>
          <p:cNvPr id="82" name="Shape 45">
            <a:extLst>
              <a:ext uri="{FF2B5EF4-FFF2-40B4-BE49-F238E27FC236}">
                <a16:creationId xmlns:a16="http://schemas.microsoft.com/office/drawing/2014/main" id="{85C41F98-1F81-A0E3-6525-08F6A50A90B3}"/>
              </a:ext>
            </a:extLst>
          </p:cNvPr>
          <p:cNvSpPr/>
          <p:nvPr/>
        </p:nvSpPr>
        <p:spPr>
          <a:xfrm>
            <a:off x="16727991" y="2374900"/>
            <a:ext cx="5626803" cy="1460503"/>
          </a:xfrm>
          <a:prstGeom prst="roundRect">
            <a:avLst>
              <a:gd name="adj" fmla="val 10643"/>
            </a:avLst>
          </a:prstGeom>
          <a:solidFill>
            <a:srgbClr val="DCEEFA">
              <a:alpha val="100000"/>
            </a:srgbClr>
          </a:solidFill>
          <a:ln/>
        </p:spPr>
        <p:txBody>
          <a:bodyPr/>
          <a:lstStyle/>
          <a:p>
            <a:endParaRPr lang="en-US" noProof="1"/>
          </a:p>
        </p:txBody>
      </p:sp>
      <p:sp>
        <p:nvSpPr>
          <p:cNvPr id="83" name="Text 46">
            <a:extLst>
              <a:ext uri="{FF2B5EF4-FFF2-40B4-BE49-F238E27FC236}">
                <a16:creationId xmlns:a16="http://schemas.microsoft.com/office/drawing/2014/main" id="{00F604D3-6F9B-B6BD-5C27-64BCFA960D88}"/>
              </a:ext>
            </a:extLst>
          </p:cNvPr>
          <p:cNvSpPr/>
          <p:nvPr/>
        </p:nvSpPr>
        <p:spPr>
          <a:xfrm>
            <a:off x="16878869" y="2660652"/>
            <a:ext cx="5325046" cy="1076805"/>
          </a:xfrm>
          <a:prstGeom prst="rect">
            <a:avLst/>
          </a:prstGeom>
          <a:noFill/>
          <a:ln/>
        </p:spPr>
        <p:txBody>
          <a:bodyPr wrap="square" lIns="0" tIns="0" rIns="0" bIns="0" rtlCol="0" anchor="t"/>
          <a:lstStyle/>
          <a:p>
            <a:pPr marL="0" indent="0" algn="ctr">
              <a:lnSpc>
                <a:spcPts val="3500"/>
              </a:lnSpc>
              <a:buNone/>
            </a:pPr>
            <a:r>
              <a:rPr lang="en-US" sz="2800" b="1" noProof="1">
                <a:solidFill>
                  <a:srgbClr val="0B589F"/>
                </a:solidFill>
                <a:latin typeface="Meiryo" panose="020B0604030504040204" pitchFamily="34" charset="-128"/>
                <a:ea typeface="Meiryo" panose="020B0604030504040204" pitchFamily="34" charset="-128"/>
              </a:rPr>
              <a:t>外出時はスマホアプリで</a:t>
            </a:r>
          </a:p>
          <a:p>
            <a:pPr marL="0" indent="0" algn="ctr">
              <a:lnSpc>
                <a:spcPts val="3500"/>
              </a:lnSpc>
              <a:buNone/>
            </a:pPr>
            <a:r>
              <a:rPr lang="en-US" sz="2800" b="1" noProof="1">
                <a:solidFill>
                  <a:srgbClr val="0B589F"/>
                </a:solidFill>
                <a:latin typeface="Meiryo" panose="020B0604030504040204" pitchFamily="34" charset="-128"/>
                <a:ea typeface="Meiryo" panose="020B0604030504040204" pitchFamily="34" charset="-128"/>
              </a:rPr>
              <a:t>PCと同じように確認ができます</a:t>
            </a:r>
          </a:p>
        </p:txBody>
      </p:sp>
      <p:sp>
        <p:nvSpPr>
          <p:cNvPr id="84" name="Shape 47">
            <a:extLst>
              <a:ext uri="{FF2B5EF4-FFF2-40B4-BE49-F238E27FC236}">
                <a16:creationId xmlns:a16="http://schemas.microsoft.com/office/drawing/2014/main" id="{68B68DD5-26C6-7800-B849-2D8CE683A63A}"/>
              </a:ext>
            </a:extLst>
          </p:cNvPr>
          <p:cNvSpPr/>
          <p:nvPr/>
        </p:nvSpPr>
        <p:spPr>
          <a:xfrm>
            <a:off x="16727991" y="3835403"/>
            <a:ext cx="5626803" cy="317500"/>
          </a:xfrm>
          <a:prstGeom prst="rect">
            <a:avLst/>
          </a:prstGeom>
          <a:noFill/>
          <a:ln/>
        </p:spPr>
        <p:txBody>
          <a:bodyPr/>
          <a:lstStyle/>
          <a:p>
            <a:endParaRPr lang="en-US" noProof="1"/>
          </a:p>
        </p:txBody>
      </p:sp>
      <p:pic>
        <p:nvPicPr>
          <p:cNvPr id="85" name="Image 35" descr=" ">
            <a:extLst>
              <a:ext uri="{FF2B5EF4-FFF2-40B4-BE49-F238E27FC236}">
                <a16:creationId xmlns:a16="http://schemas.microsoft.com/office/drawing/2014/main" id="{875FC6D0-B99B-B9E3-098A-E98B0AD12F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794924" y="3835403"/>
            <a:ext cx="317540" cy="317500"/>
          </a:xfrm>
          <a:prstGeom prst="rect">
            <a:avLst/>
          </a:prstGeom>
        </p:spPr>
      </p:pic>
      <p:sp>
        <p:nvSpPr>
          <p:cNvPr id="86" name="Shape 48">
            <a:extLst>
              <a:ext uri="{FF2B5EF4-FFF2-40B4-BE49-F238E27FC236}">
                <a16:creationId xmlns:a16="http://schemas.microsoft.com/office/drawing/2014/main" id="{C5AB3F3B-6A89-8F21-7121-56BDE4B6EF43}"/>
              </a:ext>
            </a:extLst>
          </p:cNvPr>
          <p:cNvSpPr/>
          <p:nvPr/>
        </p:nvSpPr>
        <p:spPr>
          <a:xfrm>
            <a:off x="11367921" y="10147300"/>
            <a:ext cx="3556445" cy="2019300"/>
          </a:xfrm>
          <a:prstGeom prst="rect">
            <a:avLst/>
          </a:prstGeom>
          <a:noFill/>
          <a:ln/>
        </p:spPr>
        <p:txBody>
          <a:bodyPr/>
          <a:lstStyle/>
          <a:p>
            <a:endParaRPr lang="en-US" noProof="1"/>
          </a:p>
        </p:txBody>
      </p:sp>
      <p:sp>
        <p:nvSpPr>
          <p:cNvPr id="87" name="Shape 49">
            <a:extLst>
              <a:ext uri="{FF2B5EF4-FFF2-40B4-BE49-F238E27FC236}">
                <a16:creationId xmlns:a16="http://schemas.microsoft.com/office/drawing/2014/main" id="{C7427239-25A8-457E-E241-5181392E0B50}"/>
              </a:ext>
            </a:extLst>
          </p:cNvPr>
          <p:cNvSpPr/>
          <p:nvPr/>
        </p:nvSpPr>
        <p:spPr>
          <a:xfrm>
            <a:off x="11367921" y="10147300"/>
            <a:ext cx="1676610" cy="2019300"/>
          </a:xfrm>
          <a:prstGeom prst="rect">
            <a:avLst/>
          </a:prstGeom>
          <a:noFill/>
          <a:ln/>
        </p:spPr>
        <p:txBody>
          <a:bodyPr/>
          <a:lstStyle/>
          <a:p>
            <a:endParaRPr lang="en-US" noProof="1"/>
          </a:p>
        </p:txBody>
      </p:sp>
      <p:pic>
        <p:nvPicPr>
          <p:cNvPr id="88" name="Image 36" descr=" ">
            <a:extLst>
              <a:ext uri="{FF2B5EF4-FFF2-40B4-BE49-F238E27FC236}">
                <a16:creationId xmlns:a16="http://schemas.microsoft.com/office/drawing/2014/main" id="{9BE74BCD-6630-10C6-5DEA-AA2762A34BEA}"/>
              </a:ext>
            </a:extLst>
          </p:cNvPr>
          <p:cNvPicPr>
            <a:picLocks noChangeAspect="1"/>
          </p:cNvPicPr>
          <p:nvPr/>
        </p:nvPicPr>
        <p:blipFill>
          <a:blip r:embed="rId13"/>
          <a:stretch>
            <a:fillRect/>
          </a:stretch>
        </p:blipFill>
        <p:spPr>
          <a:xfrm>
            <a:off x="11367921" y="10147300"/>
            <a:ext cx="1676610" cy="1676400"/>
          </a:xfrm>
          <a:prstGeom prst="rect">
            <a:avLst/>
          </a:prstGeom>
        </p:spPr>
      </p:pic>
      <p:sp>
        <p:nvSpPr>
          <p:cNvPr id="89" name="Text 50">
            <a:extLst>
              <a:ext uri="{FF2B5EF4-FFF2-40B4-BE49-F238E27FC236}">
                <a16:creationId xmlns:a16="http://schemas.microsoft.com/office/drawing/2014/main" id="{1E591D15-07F0-BF0A-37BF-8CA974405ABC}"/>
              </a:ext>
            </a:extLst>
          </p:cNvPr>
          <p:cNvSpPr/>
          <p:nvPr/>
        </p:nvSpPr>
        <p:spPr>
          <a:xfrm>
            <a:off x="11329816" y="11823700"/>
            <a:ext cx="1752819" cy="419100"/>
          </a:xfrm>
          <a:prstGeom prst="rect">
            <a:avLst/>
          </a:prstGeom>
          <a:noFill/>
          <a:ln/>
        </p:spPr>
        <p:txBody>
          <a:bodyPr wrap="square" lIns="0" tIns="0" rIns="0" bIns="0" rtlCol="0" anchor="t"/>
          <a:lstStyle/>
          <a:p>
            <a:pPr marL="0" indent="0" algn="ctr">
              <a:lnSpc>
                <a:spcPts val="2700"/>
              </a:lnSpc>
              <a:buNone/>
            </a:pPr>
            <a:r>
              <a:rPr lang="en-US" noProof="1">
                <a:latin typeface="Meiryo" panose="020B0604030504040204" pitchFamily="34" charset="-128"/>
                <a:ea typeface="Meiryo" panose="020B0604030504040204" pitchFamily="34" charset="-128"/>
              </a:rPr>
              <a:t>iPhone</a:t>
            </a:r>
          </a:p>
        </p:txBody>
      </p:sp>
      <p:sp>
        <p:nvSpPr>
          <p:cNvPr id="90" name="Shape 51">
            <a:extLst>
              <a:ext uri="{FF2B5EF4-FFF2-40B4-BE49-F238E27FC236}">
                <a16:creationId xmlns:a16="http://schemas.microsoft.com/office/drawing/2014/main" id="{609F3119-EBF1-6F32-3A7B-FDEDC87862E9}"/>
              </a:ext>
            </a:extLst>
          </p:cNvPr>
          <p:cNvSpPr/>
          <p:nvPr/>
        </p:nvSpPr>
        <p:spPr>
          <a:xfrm>
            <a:off x="13247756" y="10147300"/>
            <a:ext cx="1676610" cy="2019300"/>
          </a:xfrm>
          <a:prstGeom prst="rect">
            <a:avLst/>
          </a:prstGeom>
          <a:noFill/>
          <a:ln/>
        </p:spPr>
        <p:txBody>
          <a:bodyPr/>
          <a:lstStyle/>
          <a:p>
            <a:endParaRPr lang="en-US" noProof="1"/>
          </a:p>
        </p:txBody>
      </p:sp>
      <p:pic>
        <p:nvPicPr>
          <p:cNvPr id="91" name="Image 37" descr=" ">
            <a:extLst>
              <a:ext uri="{FF2B5EF4-FFF2-40B4-BE49-F238E27FC236}">
                <a16:creationId xmlns:a16="http://schemas.microsoft.com/office/drawing/2014/main" id="{A5452A59-5BE9-F8D8-7B16-B2148B567052}"/>
              </a:ext>
            </a:extLst>
          </p:cNvPr>
          <p:cNvPicPr>
            <a:picLocks noChangeAspect="1"/>
          </p:cNvPicPr>
          <p:nvPr/>
        </p:nvPicPr>
        <p:blipFill>
          <a:blip r:embed="rId14"/>
          <a:stretch>
            <a:fillRect/>
          </a:stretch>
        </p:blipFill>
        <p:spPr>
          <a:xfrm>
            <a:off x="13247756" y="10147300"/>
            <a:ext cx="1676610" cy="1676400"/>
          </a:xfrm>
          <a:prstGeom prst="rect">
            <a:avLst/>
          </a:prstGeom>
        </p:spPr>
      </p:pic>
      <p:sp>
        <p:nvSpPr>
          <p:cNvPr id="92" name="Text 52">
            <a:extLst>
              <a:ext uri="{FF2B5EF4-FFF2-40B4-BE49-F238E27FC236}">
                <a16:creationId xmlns:a16="http://schemas.microsoft.com/office/drawing/2014/main" id="{0140031C-BE8C-1D77-7720-61D235B79C40}"/>
              </a:ext>
            </a:extLst>
          </p:cNvPr>
          <p:cNvSpPr/>
          <p:nvPr/>
        </p:nvSpPr>
        <p:spPr>
          <a:xfrm>
            <a:off x="13209651" y="11823700"/>
            <a:ext cx="1752819" cy="419100"/>
          </a:xfrm>
          <a:prstGeom prst="rect">
            <a:avLst/>
          </a:prstGeom>
          <a:noFill/>
          <a:ln/>
        </p:spPr>
        <p:txBody>
          <a:bodyPr wrap="square" lIns="0" tIns="0" rIns="0" bIns="0" rtlCol="0" anchor="t"/>
          <a:lstStyle/>
          <a:p>
            <a:pPr marL="0" indent="0" algn="ctr">
              <a:lnSpc>
                <a:spcPts val="2700"/>
              </a:lnSpc>
              <a:buNone/>
            </a:pPr>
            <a:r>
              <a:rPr lang="en-US" noProof="1">
                <a:latin typeface="Meiryo" panose="020B0604030504040204" pitchFamily="34" charset="-128"/>
                <a:ea typeface="Meiryo" panose="020B0604030504040204" pitchFamily="34" charset="-128"/>
              </a:rPr>
              <a:t>Android</a:t>
            </a:r>
          </a:p>
        </p:txBody>
      </p:sp>
      <p:sp>
        <p:nvSpPr>
          <p:cNvPr id="93" name="Shape 53">
            <a:extLst>
              <a:ext uri="{FF2B5EF4-FFF2-40B4-BE49-F238E27FC236}">
                <a16:creationId xmlns:a16="http://schemas.microsoft.com/office/drawing/2014/main" id="{CCA18EE9-E1DD-BAD5-ED86-A2D38C3A5A39}"/>
              </a:ext>
            </a:extLst>
          </p:cNvPr>
          <p:cNvSpPr/>
          <p:nvPr/>
        </p:nvSpPr>
        <p:spPr>
          <a:xfrm>
            <a:off x="13044530" y="6946900"/>
            <a:ext cx="1270159" cy="1270000"/>
          </a:xfrm>
          <a:prstGeom prst="rect">
            <a:avLst/>
          </a:prstGeom>
          <a:noFill/>
          <a:ln/>
        </p:spPr>
        <p:txBody>
          <a:bodyPr/>
          <a:lstStyle/>
          <a:p>
            <a:endParaRPr lang="en-US" noProof="1"/>
          </a:p>
        </p:txBody>
      </p:sp>
      <p:sp>
        <p:nvSpPr>
          <p:cNvPr id="95" name="Shape 54">
            <a:extLst>
              <a:ext uri="{FF2B5EF4-FFF2-40B4-BE49-F238E27FC236}">
                <a16:creationId xmlns:a16="http://schemas.microsoft.com/office/drawing/2014/main" id="{37C31C32-3DB6-0D7D-8D15-0C02196E00A6}"/>
              </a:ext>
            </a:extLst>
          </p:cNvPr>
          <p:cNvSpPr/>
          <p:nvPr/>
        </p:nvSpPr>
        <p:spPr>
          <a:xfrm>
            <a:off x="13244977" y="7223522"/>
            <a:ext cx="889111" cy="736600"/>
          </a:xfrm>
          <a:prstGeom prst="rect">
            <a:avLst/>
          </a:prstGeom>
          <a:noFill/>
          <a:ln/>
        </p:spPr>
        <p:txBody>
          <a:bodyPr/>
          <a:lstStyle/>
          <a:p>
            <a:endParaRPr lang="en-US" noProof="1"/>
          </a:p>
        </p:txBody>
      </p:sp>
      <p:sp>
        <p:nvSpPr>
          <p:cNvPr id="80" name="Text 1">
            <a:extLst>
              <a:ext uri="{FF2B5EF4-FFF2-40B4-BE49-F238E27FC236}">
                <a16:creationId xmlns:a16="http://schemas.microsoft.com/office/drawing/2014/main" id="{C8F9461A-A82D-A577-C7B1-00ADFA0BF3CE}"/>
              </a:ext>
            </a:extLst>
          </p:cNvPr>
          <p:cNvSpPr/>
          <p:nvPr/>
        </p:nvSpPr>
        <p:spPr>
          <a:xfrm>
            <a:off x="1020510" y="3837708"/>
            <a:ext cx="12847854" cy="1259225"/>
          </a:xfrm>
          <a:prstGeom prst="rect">
            <a:avLst/>
          </a:prstGeom>
          <a:noFill/>
          <a:ln/>
        </p:spPr>
        <p:txBody>
          <a:bodyPr wrap="square" lIns="0" tIns="0" rIns="0" bIns="0" rtlCol="0" anchor="t"/>
          <a:lstStyle/>
          <a:p>
            <a:pPr marL="0" indent="0" algn="l">
              <a:lnSpc>
                <a:spcPts val="6000"/>
              </a:lnSpc>
              <a:buNone/>
            </a:pPr>
            <a:r>
              <a:rPr lang="en-US" sz="7200" b="1" noProof="1">
                <a:solidFill>
                  <a:srgbClr val="0B589F"/>
                </a:solidFill>
                <a:latin typeface="Meiryo" panose="020B0604030504040204" pitchFamily="34" charset="-128"/>
                <a:ea typeface="Meiryo" panose="020B0604030504040204" pitchFamily="34" charset="-128"/>
              </a:rPr>
              <a:t>「ムダな時間」の改善</a:t>
            </a:r>
            <a:r>
              <a:rPr lang="en-US" sz="7200" noProof="1">
                <a:latin typeface="Meiryo" panose="020B0604030504040204" pitchFamily="34" charset="-128"/>
                <a:ea typeface="Meiryo" panose="020B0604030504040204" pitchFamily="34" charset="-128"/>
              </a:rPr>
              <a:t>をします</a:t>
            </a:r>
            <a:endParaRPr lang="en-US" sz="4800" noProof="1">
              <a:latin typeface="Meiryo" panose="020B0604030504040204" pitchFamily="34" charset="-128"/>
              <a:ea typeface="Meiryo" panose="020B0604030504040204" pitchFamily="34" charset="-128"/>
            </a:endParaRPr>
          </a:p>
        </p:txBody>
      </p:sp>
      <p:sp>
        <p:nvSpPr>
          <p:cNvPr id="68" name="Text 4">
            <a:extLst>
              <a:ext uri="{FF2B5EF4-FFF2-40B4-BE49-F238E27FC236}">
                <a16:creationId xmlns:a16="http://schemas.microsoft.com/office/drawing/2014/main" id="{3B1E53C8-C399-44CC-56D0-77B356BC576F}"/>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70" name="Text 6">
            <a:extLst>
              <a:ext uri="{FF2B5EF4-FFF2-40B4-BE49-F238E27FC236}">
                <a16:creationId xmlns:a16="http://schemas.microsoft.com/office/drawing/2014/main" id="{190D627C-126A-D10A-B9FB-1F60C72BDDA6}"/>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25</a:t>
            </a:r>
            <a:endParaRPr lang="en-US" spc="-150" noProof="1">
              <a:latin typeface="Meiryo" panose="020B0604030504040204" pitchFamily="34" charset="-128"/>
              <a:ea typeface="Meiryo" panose="020B0604030504040204" pitchFamily="34" charset="-128"/>
            </a:endParaRPr>
          </a:p>
        </p:txBody>
      </p:sp>
      <p:sp>
        <p:nvSpPr>
          <p:cNvPr id="71" name="Shape 3">
            <a:extLst>
              <a:ext uri="{FF2B5EF4-FFF2-40B4-BE49-F238E27FC236}">
                <a16:creationId xmlns:a16="http://schemas.microsoft.com/office/drawing/2014/main" id="{077B46A8-B4BD-46E2-DC63-EBCD6DC2774A}"/>
              </a:ext>
            </a:extLst>
          </p:cNvPr>
          <p:cNvSpPr/>
          <p:nvPr/>
        </p:nvSpPr>
        <p:spPr>
          <a:xfrm>
            <a:off x="711289" y="431800"/>
            <a:ext cx="1854432" cy="787400"/>
          </a:xfrm>
          <a:prstGeom prst="roundRect">
            <a:avLst>
              <a:gd name="adj" fmla="val 12774"/>
            </a:avLst>
          </a:prstGeom>
          <a:noFill/>
          <a:ln w="12700">
            <a:solidFill>
              <a:srgbClr val="81848C"/>
            </a:solidFill>
            <a:prstDash val="solid"/>
          </a:ln>
        </p:spPr>
        <p:txBody>
          <a:bodyPr/>
          <a:lstStyle/>
          <a:p>
            <a:endParaRPr lang="en-US" noProof="1"/>
          </a:p>
        </p:txBody>
      </p:sp>
      <p:sp>
        <p:nvSpPr>
          <p:cNvPr id="72" name="Text 4">
            <a:extLst>
              <a:ext uri="{FF2B5EF4-FFF2-40B4-BE49-F238E27FC236}">
                <a16:creationId xmlns:a16="http://schemas.microsoft.com/office/drawing/2014/main" id="{A9C40B65-6FD1-A50D-AF2E-039D7022D482}"/>
              </a:ext>
            </a:extLst>
          </p:cNvPr>
          <p:cNvSpPr/>
          <p:nvPr/>
        </p:nvSpPr>
        <p:spPr>
          <a:xfrm>
            <a:off x="1016127" y="685800"/>
            <a:ext cx="1346368" cy="482600"/>
          </a:xfrm>
          <a:prstGeom prst="rect">
            <a:avLst/>
          </a:prstGeom>
          <a:noFill/>
          <a:ln/>
        </p:spPr>
        <p:txBody>
          <a:bodyPr wrap="square" lIns="0" tIns="0" rIns="0" bIns="0" rtlCol="0" anchor="t"/>
          <a:lstStyle/>
          <a:p>
            <a:pPr marL="0" indent="0">
              <a:lnSpc>
                <a:spcPts val="3000"/>
              </a:lnSpc>
              <a:buNone/>
            </a:pPr>
            <a:r>
              <a:rPr lang="en-US" sz="2400" b="1" noProof="1">
                <a:solidFill>
                  <a:srgbClr val="81848C"/>
                </a:solidFill>
                <a:latin typeface="Meiryo" panose="020B0604030504040204" pitchFamily="34" charset="-128"/>
                <a:ea typeface="Meiryo" panose="020B0604030504040204" pitchFamily="34" charset="-128"/>
              </a:rPr>
              <a:t>参考情報</a:t>
            </a:r>
            <a:endParaRPr lang="en-US" b="1" noProof="1">
              <a:solidFill>
                <a:srgbClr val="81848C"/>
              </a:solidFill>
              <a:latin typeface="Meiryo" panose="020B0604030504040204" pitchFamily="34" charset="-128"/>
              <a:ea typeface="Meiryo" panose="020B0604030504040204" pitchFamily="34" charset="-128"/>
              <a:cs typeface="Calibri"/>
            </a:endParaRPr>
          </a:p>
        </p:txBody>
      </p:sp>
      <p:sp>
        <p:nvSpPr>
          <p:cNvPr id="73" name="Text 5">
            <a:extLst>
              <a:ext uri="{FF2B5EF4-FFF2-40B4-BE49-F238E27FC236}">
                <a16:creationId xmlns:a16="http://schemas.microsoft.com/office/drawing/2014/main" id="{783781A7-BA4D-B041-08F9-AE8D2D1A2D69}"/>
              </a:ext>
            </a:extLst>
          </p:cNvPr>
          <p:cNvSpPr/>
          <p:nvPr/>
        </p:nvSpPr>
        <p:spPr>
          <a:xfrm>
            <a:off x="3175396" y="495300"/>
            <a:ext cx="11899503" cy="965200"/>
          </a:xfrm>
          <a:prstGeom prst="rect">
            <a:avLst/>
          </a:prstGeom>
          <a:noFill/>
          <a:ln/>
        </p:spPr>
        <p:txBody>
          <a:bodyPr wrap="square" lIns="0" tIns="0" rIns="0" bIns="0" rtlCol="0" anchor="t"/>
          <a:lstStyle/>
          <a:p>
            <a:pPr marL="0" indent="0" algn="l">
              <a:lnSpc>
                <a:spcPts val="6000"/>
              </a:lnSpc>
              <a:buNone/>
            </a:pPr>
            <a:r>
              <a:rPr lang="en-US" sz="4800" b="1" spc="-150" noProof="1">
                <a:latin typeface="Meiryo" panose="020B0604030504040204" pitchFamily="34" charset="-128"/>
                <a:ea typeface="Meiryo" panose="020B0604030504040204" pitchFamily="34" charset="-128"/>
              </a:rPr>
              <a:t>総括</a:t>
            </a:r>
          </a:p>
        </p:txBody>
      </p:sp>
      <p:cxnSp>
        <p:nvCxnSpPr>
          <p:cNvPr id="78" name="直線コネクタ 77">
            <a:extLst>
              <a:ext uri="{FF2B5EF4-FFF2-40B4-BE49-F238E27FC236}">
                <a16:creationId xmlns:a16="http://schemas.microsoft.com/office/drawing/2014/main" id="{72090D21-020C-5C68-3801-0F10D7890D3A}"/>
              </a:ext>
            </a:extLst>
          </p:cNvPr>
          <p:cNvCxnSpPr/>
          <p:nvPr/>
        </p:nvCxnSpPr>
        <p:spPr>
          <a:xfrm>
            <a:off x="2083060" y="7882467"/>
            <a:ext cx="10786273" cy="0"/>
          </a:xfrm>
          <a:prstGeom prst="line">
            <a:avLst/>
          </a:prstGeom>
          <a:ln>
            <a:solidFill>
              <a:srgbClr val="54575C"/>
            </a:solidFill>
          </a:ln>
        </p:spPr>
        <p:style>
          <a:lnRef idx="1">
            <a:schemeClr val="dk1"/>
          </a:lnRef>
          <a:fillRef idx="0">
            <a:schemeClr val="dk1"/>
          </a:fillRef>
          <a:effectRef idx="0">
            <a:schemeClr val="dk1"/>
          </a:effectRef>
          <a:fontRef idx="minor">
            <a:schemeClr val="tx1"/>
          </a:fontRef>
        </p:style>
      </p:cxnSp>
      <p:pic>
        <p:nvPicPr>
          <p:cNvPr id="94" name="Image 38" descr=" ">
            <a:extLst>
              <a:ext uri="{FF2B5EF4-FFF2-40B4-BE49-F238E27FC236}">
                <a16:creationId xmlns:a16="http://schemas.microsoft.com/office/drawing/2014/main" id="{E1CCD49C-F93A-7E6B-F939-317C4426CD3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918523" y="6913179"/>
            <a:ext cx="1270159" cy="1270000"/>
          </a:xfrm>
          <a:prstGeom prst="rect">
            <a:avLst/>
          </a:prstGeom>
        </p:spPr>
      </p:pic>
      <p:sp>
        <p:nvSpPr>
          <p:cNvPr id="96" name="Text 55">
            <a:extLst>
              <a:ext uri="{FF2B5EF4-FFF2-40B4-BE49-F238E27FC236}">
                <a16:creationId xmlns:a16="http://schemas.microsoft.com/office/drawing/2014/main" id="{77DC3C26-7C54-3981-DCBC-E42F9C5447C8}"/>
              </a:ext>
            </a:extLst>
          </p:cNvPr>
          <p:cNvSpPr/>
          <p:nvPr/>
        </p:nvSpPr>
        <p:spPr>
          <a:xfrm>
            <a:off x="12938753" y="7117435"/>
            <a:ext cx="1299874" cy="859766"/>
          </a:xfrm>
          <a:prstGeom prst="rect">
            <a:avLst/>
          </a:prstGeom>
          <a:noFill/>
          <a:ln/>
        </p:spPr>
        <p:txBody>
          <a:bodyPr wrap="square" lIns="0" tIns="0" rIns="0" bIns="0" rtlCol="0" anchor="ctr"/>
          <a:lstStyle/>
          <a:p>
            <a:pPr marL="0" indent="0" algn="ctr">
              <a:lnSpc>
                <a:spcPts val="2880"/>
              </a:lnSpc>
              <a:buNone/>
            </a:pPr>
            <a:r>
              <a:rPr lang="en-US" sz="2000" b="1" noProof="1">
                <a:solidFill>
                  <a:schemeClr val="bg1"/>
                </a:solidFill>
                <a:latin typeface="Meiryo" panose="020B0604030504040204" pitchFamily="34" charset="-128"/>
                <a:ea typeface="Meiryo" panose="020B0604030504040204" pitchFamily="34" charset="-128"/>
              </a:rPr>
              <a:t>コスト</a:t>
            </a:r>
          </a:p>
          <a:p>
            <a:pPr marL="0" indent="0" algn="ctr">
              <a:lnSpc>
                <a:spcPts val="2880"/>
              </a:lnSpc>
              <a:buNone/>
            </a:pPr>
            <a:r>
              <a:rPr lang="en-US" sz="2000" b="1" noProof="1">
                <a:solidFill>
                  <a:schemeClr val="bg1"/>
                </a:solidFill>
                <a:latin typeface="Meiryo" panose="020B0604030504040204" pitchFamily="34" charset="-128"/>
                <a:ea typeface="Meiryo" panose="020B0604030504040204" pitchFamily="34" charset="-128"/>
              </a:rPr>
              <a:t>カット!</a:t>
            </a:r>
          </a:p>
        </p:txBody>
      </p:sp>
    </p:spTree>
    <p:extLst>
      <p:ext uri="{BB962C8B-B14F-4D97-AF65-F5344CB8AC3E}">
        <p14:creationId xmlns:p14="http://schemas.microsoft.com/office/powerpoint/2010/main" val="138272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4D4BCD20-45B1-243A-9EE5-91B693559EB8}"/>
            </a:ext>
          </a:extLst>
        </p:cNvPr>
        <p:cNvGrpSpPr/>
        <p:nvPr/>
      </p:nvGrpSpPr>
      <p:grpSpPr>
        <a:xfrm>
          <a:off x="0" y="0"/>
          <a:ext cx="0" cy="0"/>
          <a:chOff x="0" y="0"/>
          <a:chExt cx="0" cy="0"/>
        </a:xfrm>
      </p:grpSpPr>
      <p:pic>
        <p:nvPicPr>
          <p:cNvPr id="38" name="Image 5" descr=" ">
            <a:extLst>
              <a:ext uri="{FF2B5EF4-FFF2-40B4-BE49-F238E27FC236}">
                <a16:creationId xmlns:a16="http://schemas.microsoft.com/office/drawing/2014/main" id="{953370C1-6337-F42C-4AB8-F67210275A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80210" y="5156200"/>
            <a:ext cx="5461683" cy="50800"/>
          </a:xfrm>
          <a:prstGeom prst="rect">
            <a:avLst/>
          </a:prstGeom>
        </p:spPr>
      </p:pic>
      <p:sp>
        <p:nvSpPr>
          <p:cNvPr id="2" name="Rectangle 1">
            <a:extLst>
              <a:ext uri="{FF2B5EF4-FFF2-40B4-BE49-F238E27FC236}">
                <a16:creationId xmlns:a16="http://schemas.microsoft.com/office/drawing/2014/main" id="{F1CD9501-CC6D-67C3-ABF0-ED4ACCAE4612}"/>
              </a:ext>
            </a:extLst>
          </p:cNvPr>
          <p:cNvSpPr/>
          <p:nvPr/>
        </p:nvSpPr>
        <p:spPr>
          <a:xfrm>
            <a:off x="15811500" y="4881562"/>
            <a:ext cx="523874" cy="547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1"/>
          </a:p>
        </p:txBody>
      </p:sp>
      <p:pic>
        <p:nvPicPr>
          <p:cNvPr id="24" name="Image 3" descr=" ">
            <a:extLst>
              <a:ext uri="{FF2B5EF4-FFF2-40B4-BE49-F238E27FC236}">
                <a16:creationId xmlns:a16="http://schemas.microsoft.com/office/drawing/2014/main" id="{EF7FE0B7-3332-68AF-4A9A-5D07BEAF2F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71146" y="3556000"/>
            <a:ext cx="3870747" cy="50800"/>
          </a:xfrm>
          <a:prstGeom prst="rect">
            <a:avLst/>
          </a:prstGeom>
        </p:spPr>
      </p:pic>
      <p:sp>
        <p:nvSpPr>
          <p:cNvPr id="98" name="Rectangle 97">
            <a:extLst>
              <a:ext uri="{FF2B5EF4-FFF2-40B4-BE49-F238E27FC236}">
                <a16:creationId xmlns:a16="http://schemas.microsoft.com/office/drawing/2014/main" id="{EECDB910-CE9A-3562-57CA-1E64DF641E29}"/>
              </a:ext>
            </a:extLst>
          </p:cNvPr>
          <p:cNvSpPr/>
          <p:nvPr/>
        </p:nvSpPr>
        <p:spPr>
          <a:xfrm>
            <a:off x="17672538" y="3253153"/>
            <a:ext cx="680717" cy="622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4" name="Text 1">
            <a:extLst>
              <a:ext uri="{FF2B5EF4-FFF2-40B4-BE49-F238E27FC236}">
                <a16:creationId xmlns:a16="http://schemas.microsoft.com/office/drawing/2014/main" id="{E37E1D5B-2AED-F82B-85C7-D535648DDCF0}"/>
              </a:ext>
            </a:extLst>
          </p:cNvPr>
          <p:cNvSpPr/>
          <p:nvPr/>
        </p:nvSpPr>
        <p:spPr>
          <a:xfrm>
            <a:off x="609676" y="3251200"/>
            <a:ext cx="4178822" cy="1536700"/>
          </a:xfrm>
          <a:prstGeom prst="rect">
            <a:avLst/>
          </a:prstGeom>
          <a:noFill/>
          <a:ln/>
        </p:spPr>
        <p:txBody>
          <a:bodyPr wrap="square" lIns="0" tIns="0" rIns="0" bIns="0" rtlCol="0" anchor="t"/>
          <a:lstStyle/>
          <a:p>
            <a:pPr marL="0" indent="0" algn="l">
              <a:lnSpc>
                <a:spcPts val="7500"/>
              </a:lnSpc>
              <a:buNone/>
            </a:pPr>
            <a:r>
              <a:rPr lang="en-US" sz="6000" b="1" noProof="1">
                <a:solidFill>
                  <a:schemeClr val="bg1"/>
                </a:solidFill>
                <a:latin typeface="Meiryo" panose="020B0604030504040204" pitchFamily="34" charset="-128"/>
                <a:ea typeface="Meiryo" panose="020B0604030504040204" pitchFamily="34" charset="-128"/>
              </a:rPr>
              <a:t>INDEX</a:t>
            </a:r>
          </a:p>
          <a:p>
            <a:pPr marL="0" indent="0" algn="l">
              <a:lnSpc>
                <a:spcPts val="3750"/>
              </a:lnSpc>
              <a:buNone/>
            </a:pPr>
            <a:r>
              <a:rPr lang="en-US" sz="3200" b="1" noProof="1">
                <a:solidFill>
                  <a:schemeClr val="bg1"/>
                </a:solidFill>
                <a:latin typeface="Meiryo" panose="020B0604030504040204" pitchFamily="34" charset="-128"/>
                <a:ea typeface="Meiryo" panose="020B0604030504040204" pitchFamily="34" charset="-128"/>
              </a:rPr>
              <a:t>目次</a:t>
            </a:r>
          </a:p>
        </p:txBody>
      </p:sp>
      <p:sp>
        <p:nvSpPr>
          <p:cNvPr id="10" name="Shape 7">
            <a:extLst>
              <a:ext uri="{FF2B5EF4-FFF2-40B4-BE49-F238E27FC236}">
                <a16:creationId xmlns:a16="http://schemas.microsoft.com/office/drawing/2014/main" id="{D4D9FDEB-D910-0FBA-5B28-B0F6AA1432FE}"/>
              </a:ext>
            </a:extLst>
          </p:cNvPr>
          <p:cNvSpPr/>
          <p:nvPr/>
        </p:nvSpPr>
        <p:spPr>
          <a:xfrm rot="18900000">
            <a:off x="6307957" y="1549400"/>
            <a:ext cx="406451" cy="406400"/>
          </a:xfrm>
          <a:prstGeom prst="rect">
            <a:avLst/>
          </a:prstGeom>
          <a:solidFill>
            <a:srgbClr val="0B589F">
              <a:alpha val="100000"/>
            </a:srgbClr>
          </a:solidFill>
          <a:ln/>
        </p:spPr>
        <p:txBody>
          <a:bodyPr/>
          <a:lstStyle/>
          <a:p>
            <a:endParaRPr lang="en-US" noProof="1"/>
          </a:p>
        </p:txBody>
      </p:sp>
      <p:sp>
        <p:nvSpPr>
          <p:cNvPr id="11" name="Text 8">
            <a:extLst>
              <a:ext uri="{FF2B5EF4-FFF2-40B4-BE49-F238E27FC236}">
                <a16:creationId xmlns:a16="http://schemas.microsoft.com/office/drawing/2014/main" id="{412A42C1-0860-B3B1-1030-149A44803A8A}"/>
              </a:ext>
            </a:extLst>
          </p:cNvPr>
          <p:cNvSpPr/>
          <p:nvPr/>
        </p:nvSpPr>
        <p:spPr>
          <a:xfrm>
            <a:off x="7001812" y="1371600"/>
            <a:ext cx="3315114" cy="965200"/>
          </a:xfrm>
          <a:prstGeom prst="rect">
            <a:avLst/>
          </a:prstGeom>
          <a:noFill/>
          <a:ln/>
        </p:spPr>
        <p:txBody>
          <a:bodyPr wrap="square" lIns="0" tIns="0" rIns="0" bIns="0" rtlCol="0" anchor="t"/>
          <a:lstStyle/>
          <a:p>
            <a:pPr marL="0" indent="0" algn="l">
              <a:lnSpc>
                <a:spcPts val="6000"/>
              </a:lnSpc>
              <a:buNone/>
            </a:pPr>
            <a:r>
              <a:rPr lang="en-US" sz="4800" b="1" kern="0" spc="120" noProof="1">
                <a:solidFill>
                  <a:srgbClr val="0B589F">
                    <a:alpha val="100000"/>
                  </a:srgbClr>
                </a:solidFill>
                <a:latin typeface="Meiryo" panose="020B0604030504040204" pitchFamily="34" charset="-128"/>
                <a:ea typeface="Meiryo" panose="020B0604030504040204" pitchFamily="34" charset="-128"/>
                <a:cs typeface="YuGothic Bold" pitchFamily="34" charset="-120"/>
              </a:rPr>
              <a:t>現状の課題</a:t>
            </a:r>
            <a:endParaRPr lang="en-US" sz="4800" b="1" noProof="1">
              <a:latin typeface="Meiryo" panose="020B0604030504040204" pitchFamily="34" charset="-128"/>
              <a:ea typeface="Meiryo" panose="020B0604030504040204" pitchFamily="34" charset="-128"/>
            </a:endParaRPr>
          </a:p>
        </p:txBody>
      </p:sp>
      <p:pic>
        <p:nvPicPr>
          <p:cNvPr id="12" name="Image 1" descr=" ">
            <a:extLst>
              <a:ext uri="{FF2B5EF4-FFF2-40B4-BE49-F238E27FC236}">
                <a16:creationId xmlns:a16="http://schemas.microsoft.com/office/drawing/2014/main" id="{1EE9EC73-950F-5534-AB83-6A7554E532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749" y="1727200"/>
            <a:ext cx="11720328" cy="50800"/>
          </a:xfrm>
          <a:prstGeom prst="rect">
            <a:avLst/>
          </a:prstGeom>
        </p:spPr>
      </p:pic>
      <p:sp>
        <p:nvSpPr>
          <p:cNvPr id="13" name="Text 9">
            <a:extLst>
              <a:ext uri="{FF2B5EF4-FFF2-40B4-BE49-F238E27FC236}">
                <a16:creationId xmlns:a16="http://schemas.microsoft.com/office/drawing/2014/main" id="{C215F817-FF53-99AF-CBFE-470E9739A96E}"/>
              </a:ext>
            </a:extLst>
          </p:cNvPr>
          <p:cNvSpPr/>
          <p:nvPr/>
        </p:nvSpPr>
        <p:spPr>
          <a:xfrm>
            <a:off x="22596124" y="14986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P04</a:t>
            </a:r>
          </a:p>
        </p:txBody>
      </p:sp>
      <p:sp>
        <p:nvSpPr>
          <p:cNvPr id="16" name="Text 12">
            <a:extLst>
              <a:ext uri="{FF2B5EF4-FFF2-40B4-BE49-F238E27FC236}">
                <a16:creationId xmlns:a16="http://schemas.microsoft.com/office/drawing/2014/main" id="{5BFC8E25-4C7F-83D6-056C-8AE35178CFB2}"/>
              </a:ext>
            </a:extLst>
          </p:cNvPr>
          <p:cNvSpPr/>
          <p:nvPr/>
        </p:nvSpPr>
        <p:spPr>
          <a:xfrm>
            <a:off x="7036679" y="2298700"/>
            <a:ext cx="9208651" cy="609600"/>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人手不足が深刻な今、「ムダな時間」の改善が急務です</a:t>
            </a:r>
          </a:p>
        </p:txBody>
      </p:sp>
      <p:pic>
        <p:nvPicPr>
          <p:cNvPr id="17" name="Image 2" descr=" ">
            <a:extLst>
              <a:ext uri="{FF2B5EF4-FFF2-40B4-BE49-F238E27FC236}">
                <a16:creationId xmlns:a16="http://schemas.microsoft.com/office/drawing/2014/main" id="{5A2E4BD8-45A8-9237-327B-4025F95950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499362" y="2514600"/>
            <a:ext cx="5715714" cy="50800"/>
          </a:xfrm>
          <a:prstGeom prst="rect">
            <a:avLst/>
          </a:prstGeom>
        </p:spPr>
      </p:pic>
      <p:sp>
        <p:nvSpPr>
          <p:cNvPr id="18" name="Text 13">
            <a:extLst>
              <a:ext uri="{FF2B5EF4-FFF2-40B4-BE49-F238E27FC236}">
                <a16:creationId xmlns:a16="http://schemas.microsoft.com/office/drawing/2014/main" id="{42AB28D4-4ABC-031C-B5B5-01A4CFCAC0A3}"/>
              </a:ext>
            </a:extLst>
          </p:cNvPr>
          <p:cNvSpPr/>
          <p:nvPr/>
        </p:nvSpPr>
        <p:spPr>
          <a:xfrm>
            <a:off x="22596124" y="22860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P04</a:t>
            </a:r>
          </a:p>
        </p:txBody>
      </p:sp>
      <p:sp>
        <p:nvSpPr>
          <p:cNvPr id="22" name="Shape 17">
            <a:extLst>
              <a:ext uri="{FF2B5EF4-FFF2-40B4-BE49-F238E27FC236}">
                <a16:creationId xmlns:a16="http://schemas.microsoft.com/office/drawing/2014/main" id="{C5AAFDCA-8B61-5585-5FF8-FFA902EC4278}"/>
              </a:ext>
            </a:extLst>
          </p:cNvPr>
          <p:cNvSpPr/>
          <p:nvPr/>
        </p:nvSpPr>
        <p:spPr>
          <a:xfrm rot="18900000">
            <a:off x="6307957" y="3378200"/>
            <a:ext cx="406451" cy="406400"/>
          </a:xfrm>
          <a:prstGeom prst="rect">
            <a:avLst/>
          </a:prstGeom>
          <a:solidFill>
            <a:srgbClr val="0B589F">
              <a:alpha val="100000"/>
            </a:srgbClr>
          </a:solidFill>
          <a:ln/>
        </p:spPr>
        <p:txBody>
          <a:bodyPr/>
          <a:lstStyle/>
          <a:p>
            <a:endParaRPr lang="en-US" noProof="1"/>
          </a:p>
        </p:txBody>
      </p:sp>
      <p:sp>
        <p:nvSpPr>
          <p:cNvPr id="23" name="Text 18">
            <a:extLst>
              <a:ext uri="{FF2B5EF4-FFF2-40B4-BE49-F238E27FC236}">
                <a16:creationId xmlns:a16="http://schemas.microsoft.com/office/drawing/2014/main" id="{DC08F5E5-F7FA-E7B4-65AE-7CBA3EF220C6}"/>
              </a:ext>
            </a:extLst>
          </p:cNvPr>
          <p:cNvSpPr/>
          <p:nvPr/>
        </p:nvSpPr>
        <p:spPr>
          <a:xfrm>
            <a:off x="7034708" y="3200400"/>
            <a:ext cx="12180191" cy="921344"/>
          </a:xfrm>
          <a:prstGeom prst="rect">
            <a:avLst/>
          </a:prstGeom>
          <a:noFill/>
          <a:ln/>
        </p:spPr>
        <p:txBody>
          <a:bodyPr wrap="square" lIns="0" tIns="0" rIns="0" bIns="0" rtlCol="0" anchor="t"/>
          <a:lstStyle/>
          <a:p>
            <a:pPr marL="0" indent="0" algn="l">
              <a:lnSpc>
                <a:spcPts val="6000"/>
              </a:lnSpc>
              <a:buNone/>
            </a:pPr>
            <a:r>
              <a:rPr lang="en-US" sz="4800" b="1" noProof="1">
                <a:solidFill>
                  <a:srgbClr val="0B589F"/>
                </a:solidFill>
                <a:latin typeface="Meiryo" panose="020B0604030504040204" pitchFamily="34" charset="-128"/>
                <a:ea typeface="Meiryo" panose="020B0604030504040204" pitchFamily="34" charset="-128"/>
              </a:rPr>
              <a:t>トヨクモスケジューラーを提案する理由</a:t>
            </a:r>
          </a:p>
        </p:txBody>
      </p:sp>
      <p:sp>
        <p:nvSpPr>
          <p:cNvPr id="25" name="Text 19">
            <a:extLst>
              <a:ext uri="{FF2B5EF4-FFF2-40B4-BE49-F238E27FC236}">
                <a16:creationId xmlns:a16="http://schemas.microsoft.com/office/drawing/2014/main" id="{15F7EAD7-CDE7-8976-C9A0-B3718DCCDD55}"/>
              </a:ext>
            </a:extLst>
          </p:cNvPr>
          <p:cNvSpPr/>
          <p:nvPr/>
        </p:nvSpPr>
        <p:spPr>
          <a:xfrm>
            <a:off x="21922940" y="3327400"/>
            <a:ext cx="1583465" cy="643467"/>
          </a:xfrm>
          <a:prstGeom prst="rect">
            <a:avLst/>
          </a:prstGeom>
          <a:noFill/>
          <a:ln/>
        </p:spPr>
        <p:txBody>
          <a:bodyPr wrap="square" lIns="0" tIns="0" rIns="0" bIns="0" rtlCol="0" anchor="t"/>
          <a:lstStyle/>
          <a:p>
            <a:pPr algn="l">
              <a:lnSpc>
                <a:spcPts val="4000"/>
              </a:lnSpc>
            </a:pPr>
            <a:r>
              <a:rPr lang="en-US" sz="3200" b="1" noProof="1">
                <a:solidFill>
                  <a:srgbClr val="81848C"/>
                </a:solidFill>
                <a:latin typeface="Meiryo" panose="020B0604030504040204" pitchFamily="34" charset="-128"/>
                <a:ea typeface="Meiryo" panose="020B0604030504040204" pitchFamily="34" charset="-128"/>
              </a:rPr>
              <a:t>P05-06</a:t>
            </a:r>
          </a:p>
        </p:txBody>
      </p:sp>
      <p:sp>
        <p:nvSpPr>
          <p:cNvPr id="28" name="Shape 22">
            <a:extLst>
              <a:ext uri="{FF2B5EF4-FFF2-40B4-BE49-F238E27FC236}">
                <a16:creationId xmlns:a16="http://schemas.microsoft.com/office/drawing/2014/main" id="{36694DB3-C99F-553F-9AA2-84FA7FC9F512}"/>
              </a:ext>
            </a:extLst>
          </p:cNvPr>
          <p:cNvSpPr/>
          <p:nvPr/>
        </p:nvSpPr>
        <p:spPr>
          <a:xfrm>
            <a:off x="7036679" y="4114800"/>
            <a:ext cx="609676" cy="609600"/>
          </a:xfrm>
          <a:prstGeom prst="roundRect">
            <a:avLst>
              <a:gd name="adj" fmla="val 66000"/>
            </a:avLst>
          </a:prstGeom>
          <a:noFill/>
          <a:ln w="25400">
            <a:solidFill>
              <a:srgbClr val="0B589F"/>
            </a:solidFill>
            <a:prstDash val="solid"/>
          </a:ln>
        </p:spPr>
        <p:txBody>
          <a:bodyPr/>
          <a:lstStyle/>
          <a:p>
            <a:endParaRPr lang="en-US" noProof="1"/>
          </a:p>
        </p:txBody>
      </p:sp>
      <p:sp>
        <p:nvSpPr>
          <p:cNvPr id="29" name="Text 23">
            <a:extLst>
              <a:ext uri="{FF2B5EF4-FFF2-40B4-BE49-F238E27FC236}">
                <a16:creationId xmlns:a16="http://schemas.microsoft.com/office/drawing/2014/main" id="{EAA749C2-D5C0-5010-646F-BF8BA891872C}"/>
              </a:ext>
            </a:extLst>
          </p:cNvPr>
          <p:cNvSpPr/>
          <p:nvPr/>
        </p:nvSpPr>
        <p:spPr>
          <a:xfrm>
            <a:off x="7182752" y="4196032"/>
            <a:ext cx="414534" cy="706582"/>
          </a:xfrm>
          <a:prstGeom prst="rect">
            <a:avLst/>
          </a:prstGeom>
          <a:noFill/>
          <a:ln/>
        </p:spPr>
        <p:txBody>
          <a:bodyPr wrap="square" lIns="0" tIns="0" rIns="0" bIns="0" rtlCol="0" anchor="t"/>
          <a:lstStyle/>
          <a:p>
            <a:pPr marL="0" indent="0" algn="l">
              <a:lnSpc>
                <a:spcPts val="4364"/>
              </a:lnSpc>
              <a:buNone/>
            </a:pPr>
            <a:r>
              <a:rPr lang="en-US" sz="3600" b="1" noProof="1">
                <a:solidFill>
                  <a:srgbClr val="0B589F"/>
                </a:solidFill>
                <a:latin typeface="Meiryo" panose="020B0604030504040204" pitchFamily="34" charset="-128"/>
                <a:ea typeface="Meiryo" panose="020B0604030504040204" pitchFamily="34" charset="-128"/>
              </a:rPr>
              <a:t>1</a:t>
            </a:r>
          </a:p>
        </p:txBody>
      </p:sp>
      <p:sp>
        <p:nvSpPr>
          <p:cNvPr id="30" name="Text 24">
            <a:extLst>
              <a:ext uri="{FF2B5EF4-FFF2-40B4-BE49-F238E27FC236}">
                <a16:creationId xmlns:a16="http://schemas.microsoft.com/office/drawing/2014/main" id="{2F63AFA5-7691-550C-204A-85601D94703A}"/>
              </a:ext>
            </a:extLst>
          </p:cNvPr>
          <p:cNvSpPr/>
          <p:nvPr/>
        </p:nvSpPr>
        <p:spPr>
          <a:xfrm>
            <a:off x="7802795" y="4167336"/>
            <a:ext cx="10433768" cy="609600"/>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面倒な手続きをせずに、すぐに試せる「あんしん導入」</a:t>
            </a:r>
          </a:p>
        </p:txBody>
      </p:sp>
      <p:pic>
        <p:nvPicPr>
          <p:cNvPr id="31" name="Image 4" descr=" ">
            <a:extLst>
              <a:ext uri="{FF2B5EF4-FFF2-40B4-BE49-F238E27FC236}">
                <a16:creationId xmlns:a16="http://schemas.microsoft.com/office/drawing/2014/main" id="{6EB22996-A382-4CCE-DFDA-174FC57866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867708" y="4394200"/>
            <a:ext cx="4674184" cy="50800"/>
          </a:xfrm>
          <a:prstGeom prst="rect">
            <a:avLst/>
          </a:prstGeom>
        </p:spPr>
      </p:pic>
      <p:sp>
        <p:nvSpPr>
          <p:cNvPr id="32" name="Text 25">
            <a:extLst>
              <a:ext uri="{FF2B5EF4-FFF2-40B4-BE49-F238E27FC236}">
                <a16:creationId xmlns:a16="http://schemas.microsoft.com/office/drawing/2014/main" id="{BD33A65E-E1B9-B9D0-294A-EA3AB516FF7E}"/>
              </a:ext>
            </a:extLst>
          </p:cNvPr>
          <p:cNvSpPr/>
          <p:nvPr/>
        </p:nvSpPr>
        <p:spPr>
          <a:xfrm>
            <a:off x="21922940" y="4165600"/>
            <a:ext cx="1583465"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P07-08</a:t>
            </a:r>
          </a:p>
        </p:txBody>
      </p:sp>
      <p:sp>
        <p:nvSpPr>
          <p:cNvPr id="35" name="Shape 28">
            <a:extLst>
              <a:ext uri="{FF2B5EF4-FFF2-40B4-BE49-F238E27FC236}">
                <a16:creationId xmlns:a16="http://schemas.microsoft.com/office/drawing/2014/main" id="{9E12F946-97A1-D9C7-4FED-DE11EE14FA34}"/>
              </a:ext>
            </a:extLst>
          </p:cNvPr>
          <p:cNvSpPr/>
          <p:nvPr/>
        </p:nvSpPr>
        <p:spPr>
          <a:xfrm>
            <a:off x="7036679" y="4876800"/>
            <a:ext cx="609676" cy="609600"/>
          </a:xfrm>
          <a:prstGeom prst="roundRect">
            <a:avLst>
              <a:gd name="adj" fmla="val 66000"/>
            </a:avLst>
          </a:prstGeom>
          <a:noFill/>
          <a:ln w="25400">
            <a:solidFill>
              <a:srgbClr val="0B589F"/>
            </a:solidFill>
            <a:prstDash val="solid"/>
          </a:ln>
        </p:spPr>
        <p:txBody>
          <a:bodyPr/>
          <a:lstStyle/>
          <a:p>
            <a:endParaRPr lang="en-US" noProof="1"/>
          </a:p>
        </p:txBody>
      </p:sp>
      <p:sp>
        <p:nvSpPr>
          <p:cNvPr id="36" name="Text 29">
            <a:extLst>
              <a:ext uri="{FF2B5EF4-FFF2-40B4-BE49-F238E27FC236}">
                <a16:creationId xmlns:a16="http://schemas.microsoft.com/office/drawing/2014/main" id="{9955BC28-BBA5-64FB-70B4-7204D259FFC5}"/>
              </a:ext>
            </a:extLst>
          </p:cNvPr>
          <p:cNvSpPr/>
          <p:nvPr/>
        </p:nvSpPr>
        <p:spPr>
          <a:xfrm>
            <a:off x="7175562" y="4958032"/>
            <a:ext cx="414534" cy="706582"/>
          </a:xfrm>
          <a:prstGeom prst="rect">
            <a:avLst/>
          </a:prstGeom>
          <a:noFill/>
          <a:ln/>
        </p:spPr>
        <p:txBody>
          <a:bodyPr wrap="square" lIns="0" tIns="0" rIns="0" bIns="0" rtlCol="0" anchor="t"/>
          <a:lstStyle/>
          <a:p>
            <a:pPr marL="0" indent="0" algn="l">
              <a:lnSpc>
                <a:spcPts val="4364"/>
              </a:lnSpc>
              <a:buNone/>
            </a:pPr>
            <a:r>
              <a:rPr lang="en-US" sz="3600" b="1" noProof="1">
                <a:solidFill>
                  <a:srgbClr val="0B589F"/>
                </a:solidFill>
                <a:latin typeface="Meiryo" panose="020B0604030504040204" pitchFamily="34" charset="-128"/>
                <a:ea typeface="Meiryo" panose="020B0604030504040204" pitchFamily="34" charset="-128"/>
              </a:rPr>
              <a:t>2</a:t>
            </a:r>
          </a:p>
        </p:txBody>
      </p:sp>
      <p:sp>
        <p:nvSpPr>
          <p:cNvPr id="37" name="Text 30">
            <a:extLst>
              <a:ext uri="{FF2B5EF4-FFF2-40B4-BE49-F238E27FC236}">
                <a16:creationId xmlns:a16="http://schemas.microsoft.com/office/drawing/2014/main" id="{52943F5F-4E50-6E8C-B125-98578B1A5AE7}"/>
              </a:ext>
            </a:extLst>
          </p:cNvPr>
          <p:cNvSpPr/>
          <p:nvPr/>
        </p:nvSpPr>
        <p:spPr>
          <a:xfrm>
            <a:off x="7802795" y="4929336"/>
            <a:ext cx="9492754" cy="653456"/>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専門知識がなくてもすぐに使える「カンタンな操作」</a:t>
            </a:r>
          </a:p>
        </p:txBody>
      </p:sp>
      <p:sp>
        <p:nvSpPr>
          <p:cNvPr id="39" name="Text 31">
            <a:extLst>
              <a:ext uri="{FF2B5EF4-FFF2-40B4-BE49-F238E27FC236}">
                <a16:creationId xmlns:a16="http://schemas.microsoft.com/office/drawing/2014/main" id="{6481D96D-2E46-116D-8BBF-42A7033A569F}"/>
              </a:ext>
            </a:extLst>
          </p:cNvPr>
          <p:cNvSpPr/>
          <p:nvPr/>
        </p:nvSpPr>
        <p:spPr>
          <a:xfrm>
            <a:off x="21922940" y="4927600"/>
            <a:ext cx="1583465"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P09-13</a:t>
            </a:r>
          </a:p>
        </p:txBody>
      </p:sp>
      <p:sp>
        <p:nvSpPr>
          <p:cNvPr id="42" name="Shape 34">
            <a:extLst>
              <a:ext uri="{FF2B5EF4-FFF2-40B4-BE49-F238E27FC236}">
                <a16:creationId xmlns:a16="http://schemas.microsoft.com/office/drawing/2014/main" id="{DFF60EAC-086C-122D-14E3-56FDC8B2332D}"/>
              </a:ext>
            </a:extLst>
          </p:cNvPr>
          <p:cNvSpPr/>
          <p:nvPr/>
        </p:nvSpPr>
        <p:spPr>
          <a:xfrm>
            <a:off x="7036679" y="5638800"/>
            <a:ext cx="609676" cy="609600"/>
          </a:xfrm>
          <a:prstGeom prst="roundRect">
            <a:avLst>
              <a:gd name="adj" fmla="val 66000"/>
            </a:avLst>
          </a:prstGeom>
          <a:noFill/>
          <a:ln w="25400">
            <a:solidFill>
              <a:srgbClr val="0B589F"/>
            </a:solidFill>
            <a:prstDash val="solid"/>
          </a:ln>
        </p:spPr>
        <p:txBody>
          <a:bodyPr/>
          <a:lstStyle/>
          <a:p>
            <a:endParaRPr lang="en-US" noProof="1"/>
          </a:p>
        </p:txBody>
      </p:sp>
      <p:sp>
        <p:nvSpPr>
          <p:cNvPr id="43" name="Text 35">
            <a:extLst>
              <a:ext uri="{FF2B5EF4-FFF2-40B4-BE49-F238E27FC236}">
                <a16:creationId xmlns:a16="http://schemas.microsoft.com/office/drawing/2014/main" id="{BF54C5E3-5B6C-ADEC-2DEF-5ADEAD712936}"/>
              </a:ext>
            </a:extLst>
          </p:cNvPr>
          <p:cNvSpPr/>
          <p:nvPr/>
        </p:nvSpPr>
        <p:spPr>
          <a:xfrm>
            <a:off x="7175562" y="5720032"/>
            <a:ext cx="414534" cy="706582"/>
          </a:xfrm>
          <a:prstGeom prst="rect">
            <a:avLst/>
          </a:prstGeom>
          <a:noFill/>
          <a:ln/>
        </p:spPr>
        <p:txBody>
          <a:bodyPr wrap="square" lIns="0" tIns="0" rIns="0" bIns="0" rtlCol="0" anchor="t"/>
          <a:lstStyle/>
          <a:p>
            <a:pPr marL="0" indent="0" algn="l">
              <a:lnSpc>
                <a:spcPts val="4364"/>
              </a:lnSpc>
              <a:buNone/>
            </a:pPr>
            <a:r>
              <a:rPr lang="en-US" sz="3600" b="1" noProof="1">
                <a:solidFill>
                  <a:srgbClr val="0B589F"/>
                </a:solidFill>
                <a:latin typeface="Meiryo" panose="020B0604030504040204" pitchFamily="34" charset="-128"/>
                <a:ea typeface="Meiryo" panose="020B0604030504040204" pitchFamily="34" charset="-128"/>
              </a:rPr>
              <a:t>3</a:t>
            </a:r>
          </a:p>
        </p:txBody>
      </p:sp>
      <p:sp>
        <p:nvSpPr>
          <p:cNvPr id="44" name="Text 36">
            <a:extLst>
              <a:ext uri="{FF2B5EF4-FFF2-40B4-BE49-F238E27FC236}">
                <a16:creationId xmlns:a16="http://schemas.microsoft.com/office/drawing/2014/main" id="{CAA72389-7377-C48A-9A10-5665F669F871}"/>
              </a:ext>
            </a:extLst>
          </p:cNvPr>
          <p:cNvSpPr/>
          <p:nvPr/>
        </p:nvSpPr>
        <p:spPr>
          <a:xfrm>
            <a:off x="7787660" y="5694363"/>
            <a:ext cx="9864373" cy="633411"/>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必要な機能に絞ってコストも抑えた「シンプルなサービス」</a:t>
            </a:r>
          </a:p>
        </p:txBody>
      </p:sp>
      <p:pic>
        <p:nvPicPr>
          <p:cNvPr id="45" name="Image 6" descr=" ">
            <a:extLst>
              <a:ext uri="{FF2B5EF4-FFF2-40B4-BE49-F238E27FC236}">
                <a16:creationId xmlns:a16="http://schemas.microsoft.com/office/drawing/2014/main" id="{A44EB11E-FF19-78D0-8006-E3C6C25C12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286861" y="5918200"/>
            <a:ext cx="4255032" cy="50800"/>
          </a:xfrm>
          <a:prstGeom prst="rect">
            <a:avLst/>
          </a:prstGeom>
        </p:spPr>
      </p:pic>
      <p:sp>
        <p:nvSpPr>
          <p:cNvPr id="46" name="Text 37">
            <a:extLst>
              <a:ext uri="{FF2B5EF4-FFF2-40B4-BE49-F238E27FC236}">
                <a16:creationId xmlns:a16="http://schemas.microsoft.com/office/drawing/2014/main" id="{3AB7B3AF-F30A-98CC-5AD5-01FC540B7D4C}"/>
              </a:ext>
            </a:extLst>
          </p:cNvPr>
          <p:cNvSpPr/>
          <p:nvPr/>
        </p:nvSpPr>
        <p:spPr>
          <a:xfrm>
            <a:off x="21922940" y="5689600"/>
            <a:ext cx="1583465"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P14-17</a:t>
            </a:r>
          </a:p>
        </p:txBody>
      </p:sp>
      <p:sp>
        <p:nvSpPr>
          <p:cNvPr id="49" name="Shape 40">
            <a:extLst>
              <a:ext uri="{FF2B5EF4-FFF2-40B4-BE49-F238E27FC236}">
                <a16:creationId xmlns:a16="http://schemas.microsoft.com/office/drawing/2014/main" id="{B51D3BE8-BF95-FAF2-CE5B-1515EAFB6B9B}"/>
              </a:ext>
            </a:extLst>
          </p:cNvPr>
          <p:cNvSpPr/>
          <p:nvPr/>
        </p:nvSpPr>
        <p:spPr>
          <a:xfrm>
            <a:off x="7036679" y="6400800"/>
            <a:ext cx="609676" cy="609600"/>
          </a:xfrm>
          <a:prstGeom prst="roundRect">
            <a:avLst>
              <a:gd name="adj" fmla="val 66000"/>
            </a:avLst>
          </a:prstGeom>
          <a:noFill/>
          <a:ln w="25400">
            <a:solidFill>
              <a:srgbClr val="0B589F"/>
            </a:solidFill>
            <a:prstDash val="solid"/>
          </a:ln>
        </p:spPr>
        <p:txBody>
          <a:bodyPr/>
          <a:lstStyle/>
          <a:p>
            <a:endParaRPr lang="en-US" noProof="1"/>
          </a:p>
        </p:txBody>
      </p:sp>
      <p:sp>
        <p:nvSpPr>
          <p:cNvPr id="50" name="Text 41">
            <a:extLst>
              <a:ext uri="{FF2B5EF4-FFF2-40B4-BE49-F238E27FC236}">
                <a16:creationId xmlns:a16="http://schemas.microsoft.com/office/drawing/2014/main" id="{4E854534-3EEA-518F-5012-8FEA4EC2D6C6}"/>
              </a:ext>
            </a:extLst>
          </p:cNvPr>
          <p:cNvSpPr/>
          <p:nvPr/>
        </p:nvSpPr>
        <p:spPr>
          <a:xfrm>
            <a:off x="7175562" y="6482032"/>
            <a:ext cx="414534" cy="706582"/>
          </a:xfrm>
          <a:prstGeom prst="rect">
            <a:avLst/>
          </a:prstGeom>
          <a:noFill/>
          <a:ln/>
        </p:spPr>
        <p:txBody>
          <a:bodyPr wrap="square" lIns="0" tIns="0" rIns="0" bIns="0" rtlCol="0" anchor="t"/>
          <a:lstStyle/>
          <a:p>
            <a:pPr marL="0" indent="0" algn="l">
              <a:lnSpc>
                <a:spcPts val="4364"/>
              </a:lnSpc>
              <a:buNone/>
            </a:pPr>
            <a:r>
              <a:rPr lang="en-US" sz="3600" b="1" noProof="1">
                <a:solidFill>
                  <a:srgbClr val="0B589F"/>
                </a:solidFill>
                <a:latin typeface="Meiryo" panose="020B0604030504040204" pitchFamily="34" charset="-128"/>
                <a:ea typeface="Meiryo" panose="020B0604030504040204" pitchFamily="34" charset="-128"/>
              </a:rPr>
              <a:t>4</a:t>
            </a:r>
          </a:p>
        </p:txBody>
      </p:sp>
      <p:sp>
        <p:nvSpPr>
          <p:cNvPr id="51" name="Text 42">
            <a:extLst>
              <a:ext uri="{FF2B5EF4-FFF2-40B4-BE49-F238E27FC236}">
                <a16:creationId xmlns:a16="http://schemas.microsoft.com/office/drawing/2014/main" id="{42594940-8D66-9F30-8DBF-8711397AE15F}"/>
              </a:ext>
            </a:extLst>
          </p:cNvPr>
          <p:cNvSpPr/>
          <p:nvPr/>
        </p:nvSpPr>
        <p:spPr>
          <a:xfrm>
            <a:off x="7802795" y="6453336"/>
            <a:ext cx="9073782" cy="653456"/>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国際規格に準拠した「高いセキュリティと安心感」</a:t>
            </a:r>
          </a:p>
        </p:txBody>
      </p:sp>
      <p:pic>
        <p:nvPicPr>
          <p:cNvPr id="52" name="Image 7" descr=" ">
            <a:extLst>
              <a:ext uri="{FF2B5EF4-FFF2-40B4-BE49-F238E27FC236}">
                <a16:creationId xmlns:a16="http://schemas.microsoft.com/office/drawing/2014/main" id="{914E1C83-4D83-E798-95E7-7D0286CAFE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143718" y="6680200"/>
            <a:ext cx="5398175" cy="50800"/>
          </a:xfrm>
          <a:prstGeom prst="rect">
            <a:avLst/>
          </a:prstGeom>
        </p:spPr>
      </p:pic>
      <p:sp>
        <p:nvSpPr>
          <p:cNvPr id="53" name="Text 43">
            <a:extLst>
              <a:ext uri="{FF2B5EF4-FFF2-40B4-BE49-F238E27FC236}">
                <a16:creationId xmlns:a16="http://schemas.microsoft.com/office/drawing/2014/main" id="{4942ACDE-9183-1468-CA7C-D9EB41552A96}"/>
              </a:ext>
            </a:extLst>
          </p:cNvPr>
          <p:cNvSpPr/>
          <p:nvPr/>
        </p:nvSpPr>
        <p:spPr>
          <a:xfrm>
            <a:off x="21922940" y="6451600"/>
            <a:ext cx="1583465"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P18-19</a:t>
            </a:r>
          </a:p>
        </p:txBody>
      </p:sp>
      <p:sp>
        <p:nvSpPr>
          <p:cNvPr id="57" name="Shape 47">
            <a:extLst>
              <a:ext uri="{FF2B5EF4-FFF2-40B4-BE49-F238E27FC236}">
                <a16:creationId xmlns:a16="http://schemas.microsoft.com/office/drawing/2014/main" id="{4FA12C42-CC02-9F44-85C8-FCF9DF9848CD}"/>
              </a:ext>
            </a:extLst>
          </p:cNvPr>
          <p:cNvSpPr/>
          <p:nvPr/>
        </p:nvSpPr>
        <p:spPr>
          <a:xfrm rot="18900000">
            <a:off x="6307957" y="7594600"/>
            <a:ext cx="406451" cy="406400"/>
          </a:xfrm>
          <a:prstGeom prst="rect">
            <a:avLst/>
          </a:prstGeom>
          <a:solidFill>
            <a:srgbClr val="0B589F">
              <a:alpha val="100000"/>
            </a:srgbClr>
          </a:solidFill>
          <a:ln/>
        </p:spPr>
        <p:txBody>
          <a:bodyPr/>
          <a:lstStyle/>
          <a:p>
            <a:endParaRPr lang="en-US" noProof="1"/>
          </a:p>
        </p:txBody>
      </p:sp>
      <p:sp>
        <p:nvSpPr>
          <p:cNvPr id="58" name="Text 48">
            <a:extLst>
              <a:ext uri="{FF2B5EF4-FFF2-40B4-BE49-F238E27FC236}">
                <a16:creationId xmlns:a16="http://schemas.microsoft.com/office/drawing/2014/main" id="{30009D51-0763-493D-2FE0-6603001D972F}"/>
              </a:ext>
            </a:extLst>
          </p:cNvPr>
          <p:cNvSpPr/>
          <p:nvPr/>
        </p:nvSpPr>
        <p:spPr>
          <a:xfrm>
            <a:off x="7001812" y="7416800"/>
            <a:ext cx="3937492" cy="965200"/>
          </a:xfrm>
          <a:prstGeom prst="rect">
            <a:avLst/>
          </a:prstGeom>
          <a:noFill/>
          <a:ln/>
        </p:spPr>
        <p:txBody>
          <a:bodyPr wrap="square" lIns="0" tIns="0" rIns="0" bIns="0" rtlCol="0" anchor="t"/>
          <a:lstStyle/>
          <a:p>
            <a:pPr marL="0" indent="0" algn="l">
              <a:lnSpc>
                <a:spcPts val="6000"/>
              </a:lnSpc>
              <a:buNone/>
            </a:pPr>
            <a:r>
              <a:rPr lang="en-US" sz="4800" b="1" noProof="1">
                <a:solidFill>
                  <a:srgbClr val="0B589F"/>
                </a:solidFill>
                <a:latin typeface="Meiryo" panose="020B0604030504040204" pitchFamily="34" charset="-128"/>
                <a:ea typeface="Meiryo" panose="020B0604030504040204" pitchFamily="34" charset="-128"/>
              </a:rPr>
              <a:t>導入後の成果</a:t>
            </a:r>
          </a:p>
        </p:txBody>
      </p:sp>
      <p:pic>
        <p:nvPicPr>
          <p:cNvPr id="59" name="Image 8" descr=" ">
            <a:extLst>
              <a:ext uri="{FF2B5EF4-FFF2-40B4-BE49-F238E27FC236}">
                <a16:creationId xmlns:a16="http://schemas.microsoft.com/office/drawing/2014/main" id="{8C09638A-3E96-3DD2-2582-DF3C3A792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117126" y="7772400"/>
            <a:ext cx="11097950" cy="50800"/>
          </a:xfrm>
          <a:prstGeom prst="rect">
            <a:avLst/>
          </a:prstGeom>
        </p:spPr>
      </p:pic>
      <p:sp>
        <p:nvSpPr>
          <p:cNvPr id="60" name="Text 49">
            <a:extLst>
              <a:ext uri="{FF2B5EF4-FFF2-40B4-BE49-F238E27FC236}">
                <a16:creationId xmlns:a16="http://schemas.microsoft.com/office/drawing/2014/main" id="{F49374BC-B68D-CC8B-6601-260C58EAF302}"/>
              </a:ext>
            </a:extLst>
          </p:cNvPr>
          <p:cNvSpPr/>
          <p:nvPr/>
        </p:nvSpPr>
        <p:spPr>
          <a:xfrm>
            <a:off x="22596124" y="75438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P20</a:t>
            </a:r>
          </a:p>
        </p:txBody>
      </p:sp>
      <p:sp>
        <p:nvSpPr>
          <p:cNvPr id="63" name="Text 52">
            <a:extLst>
              <a:ext uri="{FF2B5EF4-FFF2-40B4-BE49-F238E27FC236}">
                <a16:creationId xmlns:a16="http://schemas.microsoft.com/office/drawing/2014/main" id="{B6A0ACF4-349E-FF4C-9ED4-46B70BFAB590}"/>
              </a:ext>
            </a:extLst>
          </p:cNvPr>
          <p:cNvSpPr/>
          <p:nvPr/>
        </p:nvSpPr>
        <p:spPr>
          <a:xfrm>
            <a:off x="7036679" y="8343900"/>
            <a:ext cx="6477810" cy="609600"/>
          </a:xfrm>
          <a:prstGeom prst="rect">
            <a:avLst/>
          </a:prstGeom>
          <a:noFill/>
          <a:ln/>
        </p:spPr>
        <p:txBody>
          <a:bodyPr wrap="square" lIns="0" tIns="0" rIns="0" bIns="0" rtlCol="0" anchor="t"/>
          <a:lstStyle/>
          <a:p>
            <a:pPr marL="0" indent="0" algn="l">
              <a:lnSpc>
                <a:spcPts val="3750"/>
              </a:lnSpc>
              <a:buNone/>
            </a:pPr>
            <a:r>
              <a:rPr lang="en-US" sz="2800" spc="-150" noProof="1">
                <a:latin typeface="Meiryo" panose="020B0604030504040204" pitchFamily="34" charset="-128"/>
                <a:ea typeface="Meiryo" panose="020B0604030504040204" pitchFamily="34" charset="-128"/>
              </a:rPr>
              <a:t>トヨクモによる試算</a:t>
            </a:r>
            <a:r>
              <a:rPr lang="en-US" sz="2800" spc="-150" noProof="1">
                <a:solidFill>
                  <a:srgbClr val="81848C"/>
                </a:solidFill>
                <a:latin typeface="Meiryo" panose="020B0604030504040204" pitchFamily="34" charset="-128"/>
                <a:ea typeface="Meiryo" panose="020B0604030504040204" pitchFamily="34" charset="-128"/>
              </a:rPr>
              <a:t>（社員50人の場合）</a:t>
            </a:r>
          </a:p>
        </p:txBody>
      </p:sp>
      <p:pic>
        <p:nvPicPr>
          <p:cNvPr id="64" name="Image 9" descr=" ">
            <a:extLst>
              <a:ext uri="{FF2B5EF4-FFF2-40B4-BE49-F238E27FC236}">
                <a16:creationId xmlns:a16="http://schemas.microsoft.com/office/drawing/2014/main" id="{77F51AA0-5202-0F2B-A008-6E09324A413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768521" y="8559800"/>
            <a:ext cx="8446556" cy="50800"/>
          </a:xfrm>
          <a:prstGeom prst="rect">
            <a:avLst/>
          </a:prstGeom>
        </p:spPr>
      </p:pic>
      <p:sp>
        <p:nvSpPr>
          <p:cNvPr id="65" name="Text 53">
            <a:extLst>
              <a:ext uri="{FF2B5EF4-FFF2-40B4-BE49-F238E27FC236}">
                <a16:creationId xmlns:a16="http://schemas.microsoft.com/office/drawing/2014/main" id="{0E32698B-A171-FAAF-AE9A-BF49EE4B8E37}"/>
              </a:ext>
            </a:extLst>
          </p:cNvPr>
          <p:cNvSpPr/>
          <p:nvPr/>
        </p:nvSpPr>
        <p:spPr>
          <a:xfrm>
            <a:off x="22596124" y="83312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P21</a:t>
            </a:r>
          </a:p>
        </p:txBody>
      </p:sp>
      <p:sp>
        <p:nvSpPr>
          <p:cNvPr id="70" name="Shape 58">
            <a:extLst>
              <a:ext uri="{FF2B5EF4-FFF2-40B4-BE49-F238E27FC236}">
                <a16:creationId xmlns:a16="http://schemas.microsoft.com/office/drawing/2014/main" id="{E0B939F9-F0B5-F751-718B-FDDDDBDDEBD6}"/>
              </a:ext>
            </a:extLst>
          </p:cNvPr>
          <p:cNvSpPr/>
          <p:nvPr/>
        </p:nvSpPr>
        <p:spPr>
          <a:xfrm rot="18900000">
            <a:off x="6307957" y="9423400"/>
            <a:ext cx="406451" cy="406400"/>
          </a:xfrm>
          <a:prstGeom prst="rect">
            <a:avLst/>
          </a:prstGeom>
          <a:solidFill>
            <a:srgbClr val="0B589F">
              <a:alpha val="100000"/>
            </a:srgbClr>
          </a:solidFill>
          <a:ln/>
        </p:spPr>
        <p:txBody>
          <a:bodyPr/>
          <a:lstStyle/>
          <a:p>
            <a:endParaRPr lang="en-US" noProof="1"/>
          </a:p>
        </p:txBody>
      </p:sp>
      <p:sp>
        <p:nvSpPr>
          <p:cNvPr id="71" name="Text 59">
            <a:extLst>
              <a:ext uri="{FF2B5EF4-FFF2-40B4-BE49-F238E27FC236}">
                <a16:creationId xmlns:a16="http://schemas.microsoft.com/office/drawing/2014/main" id="{B05679CB-377C-29CF-6FD1-710D705E5520}"/>
              </a:ext>
            </a:extLst>
          </p:cNvPr>
          <p:cNvSpPr/>
          <p:nvPr/>
        </p:nvSpPr>
        <p:spPr>
          <a:xfrm>
            <a:off x="7001812" y="9245600"/>
            <a:ext cx="2692737" cy="965200"/>
          </a:xfrm>
          <a:prstGeom prst="rect">
            <a:avLst/>
          </a:prstGeom>
          <a:noFill/>
          <a:ln/>
        </p:spPr>
        <p:txBody>
          <a:bodyPr wrap="square" lIns="0" tIns="0" rIns="0" bIns="0" rtlCol="0" anchor="t"/>
          <a:lstStyle/>
          <a:p>
            <a:pPr marL="0" indent="0" algn="l">
              <a:lnSpc>
                <a:spcPts val="6000"/>
              </a:lnSpc>
              <a:buNone/>
            </a:pPr>
            <a:r>
              <a:rPr lang="en-US" sz="4800" b="1" noProof="1">
                <a:solidFill>
                  <a:srgbClr val="0B589F"/>
                </a:solidFill>
                <a:latin typeface="Meiryo" panose="020B0604030504040204" pitchFamily="34" charset="-128"/>
                <a:ea typeface="Meiryo" panose="020B0604030504040204" pitchFamily="34" charset="-128"/>
              </a:rPr>
              <a:t>参考情報</a:t>
            </a:r>
          </a:p>
        </p:txBody>
      </p:sp>
      <p:pic>
        <p:nvPicPr>
          <p:cNvPr id="72" name="Image 10" descr=" ">
            <a:extLst>
              <a:ext uri="{FF2B5EF4-FFF2-40B4-BE49-F238E27FC236}">
                <a16:creationId xmlns:a16="http://schemas.microsoft.com/office/drawing/2014/main" id="{45FE5610-6852-AFAF-5296-55FBF58FD8F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872371" y="9601200"/>
            <a:ext cx="12342706" cy="50800"/>
          </a:xfrm>
          <a:prstGeom prst="rect">
            <a:avLst/>
          </a:prstGeom>
        </p:spPr>
      </p:pic>
      <p:sp>
        <p:nvSpPr>
          <p:cNvPr id="73" name="Text 60">
            <a:extLst>
              <a:ext uri="{FF2B5EF4-FFF2-40B4-BE49-F238E27FC236}">
                <a16:creationId xmlns:a16="http://schemas.microsoft.com/office/drawing/2014/main" id="{DE05BA6F-FE4E-0172-3FB6-E9CBBF28F57C}"/>
              </a:ext>
            </a:extLst>
          </p:cNvPr>
          <p:cNvSpPr/>
          <p:nvPr/>
        </p:nvSpPr>
        <p:spPr>
          <a:xfrm>
            <a:off x="22596124" y="93726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P22</a:t>
            </a:r>
          </a:p>
        </p:txBody>
      </p:sp>
      <p:sp>
        <p:nvSpPr>
          <p:cNvPr id="76" name="Text 63">
            <a:extLst>
              <a:ext uri="{FF2B5EF4-FFF2-40B4-BE49-F238E27FC236}">
                <a16:creationId xmlns:a16="http://schemas.microsoft.com/office/drawing/2014/main" id="{0D49FF5B-E084-0F36-2E00-B8805E059AD0}"/>
              </a:ext>
            </a:extLst>
          </p:cNvPr>
          <p:cNvSpPr/>
          <p:nvPr/>
        </p:nvSpPr>
        <p:spPr>
          <a:xfrm>
            <a:off x="7036679" y="10528300"/>
            <a:ext cx="1689311" cy="609600"/>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導入事例</a:t>
            </a:r>
          </a:p>
        </p:txBody>
      </p:sp>
      <p:pic>
        <p:nvPicPr>
          <p:cNvPr id="77" name="Image 11" descr=" ">
            <a:extLst>
              <a:ext uri="{FF2B5EF4-FFF2-40B4-BE49-F238E27FC236}">
                <a16:creationId xmlns:a16="http://schemas.microsoft.com/office/drawing/2014/main" id="{F1DF48D5-37A8-4683-B145-E53F040C395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80022" y="10744200"/>
            <a:ext cx="13235054" cy="50800"/>
          </a:xfrm>
          <a:prstGeom prst="rect">
            <a:avLst/>
          </a:prstGeom>
        </p:spPr>
      </p:pic>
      <p:sp>
        <p:nvSpPr>
          <p:cNvPr id="78" name="Text 64">
            <a:extLst>
              <a:ext uri="{FF2B5EF4-FFF2-40B4-BE49-F238E27FC236}">
                <a16:creationId xmlns:a16="http://schemas.microsoft.com/office/drawing/2014/main" id="{69D6D643-867F-9579-A458-FE71F9C177DB}"/>
              </a:ext>
            </a:extLst>
          </p:cNvPr>
          <p:cNvSpPr/>
          <p:nvPr/>
        </p:nvSpPr>
        <p:spPr>
          <a:xfrm>
            <a:off x="22596124" y="105156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P23</a:t>
            </a:r>
          </a:p>
        </p:txBody>
      </p:sp>
      <p:sp>
        <p:nvSpPr>
          <p:cNvPr id="81" name="Text 67">
            <a:extLst>
              <a:ext uri="{FF2B5EF4-FFF2-40B4-BE49-F238E27FC236}">
                <a16:creationId xmlns:a16="http://schemas.microsoft.com/office/drawing/2014/main" id="{A9FF9F6F-754D-6DEB-B487-47CE8C85E87C}"/>
              </a:ext>
            </a:extLst>
          </p:cNvPr>
          <p:cNvSpPr/>
          <p:nvPr/>
        </p:nvSpPr>
        <p:spPr>
          <a:xfrm>
            <a:off x="7036679" y="11188700"/>
            <a:ext cx="3073784" cy="609600"/>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導入スケジュール</a:t>
            </a:r>
          </a:p>
        </p:txBody>
      </p:sp>
      <p:pic>
        <p:nvPicPr>
          <p:cNvPr id="82" name="Image 12" descr=" ">
            <a:extLst>
              <a:ext uri="{FF2B5EF4-FFF2-40B4-BE49-F238E27FC236}">
                <a16:creationId xmlns:a16="http://schemas.microsoft.com/office/drawing/2014/main" id="{5B6F35E2-531B-6147-2726-4A46E197AA3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364495" y="11404600"/>
            <a:ext cx="11850581" cy="50800"/>
          </a:xfrm>
          <a:prstGeom prst="rect">
            <a:avLst/>
          </a:prstGeom>
        </p:spPr>
      </p:pic>
      <p:sp>
        <p:nvSpPr>
          <p:cNvPr id="83" name="Text 68">
            <a:extLst>
              <a:ext uri="{FF2B5EF4-FFF2-40B4-BE49-F238E27FC236}">
                <a16:creationId xmlns:a16="http://schemas.microsoft.com/office/drawing/2014/main" id="{9F2EB46C-BD8B-00E8-05E1-EE1C2A31A0BD}"/>
              </a:ext>
            </a:extLst>
          </p:cNvPr>
          <p:cNvSpPr/>
          <p:nvPr/>
        </p:nvSpPr>
        <p:spPr>
          <a:xfrm>
            <a:off x="22596124" y="111760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P24</a:t>
            </a:r>
          </a:p>
        </p:txBody>
      </p:sp>
      <p:sp>
        <p:nvSpPr>
          <p:cNvPr id="86" name="Text 71">
            <a:extLst>
              <a:ext uri="{FF2B5EF4-FFF2-40B4-BE49-F238E27FC236}">
                <a16:creationId xmlns:a16="http://schemas.microsoft.com/office/drawing/2014/main" id="{FC032077-6922-9F2D-5E3C-93206B38C1D5}"/>
              </a:ext>
            </a:extLst>
          </p:cNvPr>
          <p:cNvSpPr/>
          <p:nvPr/>
        </p:nvSpPr>
        <p:spPr>
          <a:xfrm>
            <a:off x="7036679" y="11849100"/>
            <a:ext cx="901813" cy="609600"/>
          </a:xfrm>
          <a:prstGeom prst="rect">
            <a:avLst/>
          </a:prstGeom>
          <a:noFill/>
          <a:ln/>
        </p:spPr>
        <p:txBody>
          <a:bodyPr wrap="square" lIns="0" tIns="0" rIns="0" bIns="0" rtlCol="0" anchor="t"/>
          <a:lstStyle/>
          <a:p>
            <a:pPr marL="0" indent="0" algn="l">
              <a:lnSpc>
                <a:spcPts val="3750"/>
              </a:lnSpc>
              <a:buNone/>
            </a:pPr>
            <a:r>
              <a:rPr lang="en-US" sz="2800" noProof="1">
                <a:latin typeface="Meiryo" panose="020B0604030504040204" pitchFamily="34" charset="-128"/>
                <a:ea typeface="Meiryo" panose="020B0604030504040204" pitchFamily="34" charset="-128"/>
              </a:rPr>
              <a:t>総括</a:t>
            </a:r>
          </a:p>
        </p:txBody>
      </p:sp>
      <p:pic>
        <p:nvPicPr>
          <p:cNvPr id="87" name="Image 13" descr=" ">
            <a:extLst>
              <a:ext uri="{FF2B5EF4-FFF2-40B4-BE49-F238E27FC236}">
                <a16:creationId xmlns:a16="http://schemas.microsoft.com/office/drawing/2014/main" id="{2EBA37A4-F432-9050-56CB-F3BF817526D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192524" y="12065000"/>
            <a:ext cx="14022553" cy="50800"/>
          </a:xfrm>
          <a:prstGeom prst="rect">
            <a:avLst/>
          </a:prstGeom>
        </p:spPr>
      </p:pic>
      <p:sp>
        <p:nvSpPr>
          <p:cNvPr id="88" name="Text 72">
            <a:extLst>
              <a:ext uri="{FF2B5EF4-FFF2-40B4-BE49-F238E27FC236}">
                <a16:creationId xmlns:a16="http://schemas.microsoft.com/office/drawing/2014/main" id="{637B2B36-4282-A962-67C5-BF697C3D3A75}"/>
              </a:ext>
            </a:extLst>
          </p:cNvPr>
          <p:cNvSpPr/>
          <p:nvPr/>
        </p:nvSpPr>
        <p:spPr>
          <a:xfrm>
            <a:off x="22596124" y="11836400"/>
            <a:ext cx="910280" cy="643467"/>
          </a:xfrm>
          <a:prstGeom prst="rect">
            <a:avLst/>
          </a:prstGeom>
          <a:noFill/>
          <a:ln/>
        </p:spPr>
        <p:txBody>
          <a:bodyPr wrap="square" lIns="0" tIns="0" rIns="0" bIns="0" rtlCol="0" anchor="t"/>
          <a:lstStyle/>
          <a:p>
            <a:pPr marL="0" indent="0" algn="l">
              <a:lnSpc>
                <a:spcPts val="4000"/>
              </a:lnSpc>
              <a:buNone/>
            </a:pPr>
            <a:r>
              <a:rPr lang="en-US" sz="3200" b="1" noProof="1">
                <a:solidFill>
                  <a:srgbClr val="81848C"/>
                </a:solidFill>
                <a:latin typeface="Meiryo" panose="020B0604030504040204" pitchFamily="34" charset="-128"/>
                <a:ea typeface="Meiryo" panose="020B0604030504040204" pitchFamily="34" charset="-128"/>
              </a:rPr>
              <a:t>P25</a:t>
            </a:r>
          </a:p>
        </p:txBody>
      </p:sp>
    </p:spTree>
    <p:extLst>
      <p:ext uri="{BB962C8B-B14F-4D97-AF65-F5344CB8AC3E}">
        <p14:creationId xmlns:p14="http://schemas.microsoft.com/office/powerpoint/2010/main" val="152268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8ABA140-3C92-28D8-6C18-F8EE8EF144A4}"/>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149008EB-5459-27BA-DA3B-FA73996A7578}"/>
              </a:ext>
            </a:extLst>
          </p:cNvPr>
          <p:cNvSpPr/>
          <p:nvPr/>
        </p:nvSpPr>
        <p:spPr>
          <a:xfrm>
            <a:off x="711289" y="463884"/>
            <a:ext cx="3315114" cy="965200"/>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現状の課題</a:t>
            </a:r>
            <a:endParaRPr lang="en-US" b="1" noProof="1">
              <a:latin typeface="Meiryo" panose="020B0604030504040204" pitchFamily="34" charset="-128"/>
              <a:ea typeface="Meiryo" panose="020B0604030504040204" pitchFamily="34" charset="-128"/>
              <a:cs typeface="Calibri" panose="020F0502020204030204"/>
            </a:endParaRPr>
          </a:p>
        </p:txBody>
      </p:sp>
      <p:sp>
        <p:nvSpPr>
          <p:cNvPr id="5" name="Shape 2">
            <a:extLst>
              <a:ext uri="{FF2B5EF4-FFF2-40B4-BE49-F238E27FC236}">
                <a16:creationId xmlns:a16="http://schemas.microsoft.com/office/drawing/2014/main" id="{C3B2EE96-A127-6929-D209-2E6C923B5859}"/>
              </a:ext>
            </a:extLst>
          </p:cNvPr>
          <p:cNvSpPr/>
          <p:nvPr/>
        </p:nvSpPr>
        <p:spPr>
          <a:xfrm>
            <a:off x="1422578" y="8902700"/>
            <a:ext cx="21541892" cy="3213100"/>
          </a:xfrm>
          <a:prstGeom prst="rect">
            <a:avLst/>
          </a:prstGeom>
          <a:noFill/>
          <a:ln/>
        </p:spPr>
        <p:txBody>
          <a:bodyPr/>
          <a:lstStyle/>
          <a:p>
            <a:endParaRPr lang="en-US" noProof="1"/>
          </a:p>
        </p:txBody>
      </p:sp>
      <p:sp>
        <p:nvSpPr>
          <p:cNvPr id="6" name="Shape 3">
            <a:extLst>
              <a:ext uri="{FF2B5EF4-FFF2-40B4-BE49-F238E27FC236}">
                <a16:creationId xmlns:a16="http://schemas.microsoft.com/office/drawing/2014/main" id="{734FB5FF-D037-BB96-3209-3B94751A86C5}"/>
              </a:ext>
            </a:extLst>
          </p:cNvPr>
          <p:cNvSpPr/>
          <p:nvPr/>
        </p:nvSpPr>
        <p:spPr>
          <a:xfrm>
            <a:off x="1422578" y="8902700"/>
            <a:ext cx="6638697" cy="3213100"/>
          </a:xfrm>
          <a:prstGeom prst="roundRect">
            <a:avLst>
              <a:gd name="adj" fmla="val 6261"/>
            </a:avLst>
          </a:prstGeom>
          <a:noFill/>
          <a:ln w="50800">
            <a:solidFill>
              <a:srgbClr val="0B589F"/>
            </a:solidFill>
            <a:prstDash val="solid"/>
          </a:ln>
        </p:spPr>
        <p:txBody>
          <a:bodyPr/>
          <a:lstStyle/>
          <a:p>
            <a:endParaRPr lang="en-US" noProof="1"/>
          </a:p>
        </p:txBody>
      </p:sp>
      <p:sp>
        <p:nvSpPr>
          <p:cNvPr id="7" name="Shape 4">
            <a:extLst>
              <a:ext uri="{FF2B5EF4-FFF2-40B4-BE49-F238E27FC236}">
                <a16:creationId xmlns:a16="http://schemas.microsoft.com/office/drawing/2014/main" id="{62C0B846-47E1-AF4B-4F22-CA98AEA1726B}"/>
              </a:ext>
            </a:extLst>
          </p:cNvPr>
          <p:cNvSpPr/>
          <p:nvPr/>
        </p:nvSpPr>
        <p:spPr>
          <a:xfrm>
            <a:off x="1727416" y="9309100"/>
            <a:ext cx="6029020" cy="2400300"/>
          </a:xfrm>
          <a:prstGeom prst="rect">
            <a:avLst/>
          </a:prstGeom>
          <a:noFill/>
          <a:ln/>
        </p:spPr>
        <p:txBody>
          <a:bodyPr/>
          <a:lstStyle/>
          <a:p>
            <a:endParaRPr lang="en-US" noProof="1"/>
          </a:p>
        </p:txBody>
      </p:sp>
      <p:sp>
        <p:nvSpPr>
          <p:cNvPr id="8" name="Shape 5">
            <a:extLst>
              <a:ext uri="{FF2B5EF4-FFF2-40B4-BE49-F238E27FC236}">
                <a16:creationId xmlns:a16="http://schemas.microsoft.com/office/drawing/2014/main" id="{41CE4DED-8000-7322-EF21-A21FDC7D780A}"/>
              </a:ext>
            </a:extLst>
          </p:cNvPr>
          <p:cNvSpPr/>
          <p:nvPr/>
        </p:nvSpPr>
        <p:spPr>
          <a:xfrm>
            <a:off x="1727416" y="9309100"/>
            <a:ext cx="2133867" cy="482600"/>
          </a:xfrm>
          <a:prstGeom prst="roundRect">
            <a:avLst>
              <a:gd name="adj" fmla="val 11368"/>
            </a:avLst>
          </a:prstGeom>
          <a:solidFill>
            <a:srgbClr val="0B589F">
              <a:alpha val="100000"/>
            </a:srgbClr>
          </a:solidFill>
          <a:ln/>
        </p:spPr>
        <p:txBody>
          <a:bodyPr/>
          <a:lstStyle/>
          <a:p>
            <a:endParaRPr lang="en-US" noProof="1"/>
          </a:p>
        </p:txBody>
      </p:sp>
      <p:sp>
        <p:nvSpPr>
          <p:cNvPr id="9" name="Text 6">
            <a:extLst>
              <a:ext uri="{FF2B5EF4-FFF2-40B4-BE49-F238E27FC236}">
                <a16:creationId xmlns:a16="http://schemas.microsoft.com/office/drawing/2014/main" id="{08AA4FD5-E793-7223-A2B1-FD86CDEF32E7}"/>
              </a:ext>
            </a:extLst>
          </p:cNvPr>
          <p:cNvSpPr/>
          <p:nvPr/>
        </p:nvSpPr>
        <p:spPr>
          <a:xfrm>
            <a:off x="1930641" y="9386353"/>
            <a:ext cx="1829029" cy="482600"/>
          </a:xfrm>
          <a:prstGeom prst="rect">
            <a:avLst/>
          </a:prstGeom>
          <a:noFill/>
          <a:ln/>
        </p:spPr>
        <p:txBody>
          <a:bodyPr wrap="square" lIns="0" tIns="0" rIns="0" bIns="0" rtlCol="0" anchor="t"/>
          <a:lstStyle/>
          <a:p>
            <a:pPr marL="0" indent="0" algn="ctr">
              <a:lnSpc>
                <a:spcPts val="3000"/>
              </a:lnSpc>
              <a:buNone/>
            </a:pPr>
            <a:r>
              <a:rPr lang="en-US" sz="2400" noProof="1">
                <a:solidFill>
                  <a:schemeClr val="bg1"/>
                </a:solidFill>
                <a:latin typeface="Meiryo" panose="020B0604030504040204" pitchFamily="34" charset="-128"/>
                <a:ea typeface="Meiryo" panose="020B0604030504040204" pitchFamily="34" charset="-128"/>
              </a:rPr>
              <a:t>深刻な課題1</a:t>
            </a:r>
            <a:endParaRPr lang="en-US" noProof="1">
              <a:latin typeface="Meiryo" panose="020B0604030504040204" pitchFamily="34" charset="-128"/>
              <a:ea typeface="Meiryo" panose="020B0604030504040204" pitchFamily="34" charset="-128"/>
            </a:endParaRPr>
          </a:p>
        </p:txBody>
      </p:sp>
      <p:sp>
        <p:nvSpPr>
          <p:cNvPr id="10" name="Text 7">
            <a:extLst>
              <a:ext uri="{FF2B5EF4-FFF2-40B4-BE49-F238E27FC236}">
                <a16:creationId xmlns:a16="http://schemas.microsoft.com/office/drawing/2014/main" id="{058E6ABA-E166-AC3C-2E88-92CB7D042945}"/>
              </a:ext>
            </a:extLst>
          </p:cNvPr>
          <p:cNvSpPr/>
          <p:nvPr/>
        </p:nvSpPr>
        <p:spPr>
          <a:xfrm>
            <a:off x="1727416" y="9994900"/>
            <a:ext cx="6181440" cy="1866900"/>
          </a:xfrm>
          <a:prstGeom prst="rect">
            <a:avLst/>
          </a:prstGeom>
          <a:noFill/>
          <a:ln/>
        </p:spPr>
        <p:txBody>
          <a:bodyPr wrap="square" lIns="0" tIns="0" rIns="0" bIns="0" rtlCol="0" anchor="t"/>
          <a:lstStyle/>
          <a:p>
            <a:pPr marL="0" indent="0" algn="l">
              <a:lnSpc>
                <a:spcPts val="4500"/>
              </a:lnSpc>
              <a:buNone/>
            </a:pPr>
            <a:r>
              <a:rPr lang="en-US" sz="3600" noProof="1">
                <a:latin typeface="Meiryo" panose="020B0604030504040204" pitchFamily="34" charset="-128"/>
                <a:ea typeface="Meiryo" panose="020B0604030504040204" pitchFamily="34" charset="-128"/>
              </a:rPr>
              <a:t>誰が何をしてるか分からないために、</a:t>
            </a:r>
            <a:r>
              <a:rPr lang="en-US" sz="3600" b="1" noProof="1">
                <a:solidFill>
                  <a:srgbClr val="0B589F"/>
                </a:solidFill>
                <a:latin typeface="Meiryo" panose="020B0604030504040204" pitchFamily="34" charset="-128"/>
                <a:ea typeface="Meiryo" panose="020B0604030504040204" pitchFamily="34" charset="-128"/>
              </a:rPr>
              <a:t>仕事の予定が立てにくい</a:t>
            </a:r>
          </a:p>
        </p:txBody>
      </p:sp>
      <p:sp>
        <p:nvSpPr>
          <p:cNvPr id="11" name="Shape 8">
            <a:extLst>
              <a:ext uri="{FF2B5EF4-FFF2-40B4-BE49-F238E27FC236}">
                <a16:creationId xmlns:a16="http://schemas.microsoft.com/office/drawing/2014/main" id="{7D488617-77C0-DF20-3D46-ADB739F04A80}"/>
              </a:ext>
            </a:extLst>
          </p:cNvPr>
          <p:cNvSpPr/>
          <p:nvPr/>
        </p:nvSpPr>
        <p:spPr>
          <a:xfrm>
            <a:off x="8874174" y="8902700"/>
            <a:ext cx="6638696" cy="3213100"/>
          </a:xfrm>
          <a:prstGeom prst="roundRect">
            <a:avLst>
              <a:gd name="adj" fmla="val 6261"/>
            </a:avLst>
          </a:prstGeom>
          <a:noFill/>
          <a:ln w="50800">
            <a:solidFill>
              <a:srgbClr val="0B589F"/>
            </a:solidFill>
            <a:prstDash val="solid"/>
          </a:ln>
        </p:spPr>
        <p:txBody>
          <a:bodyPr/>
          <a:lstStyle/>
          <a:p>
            <a:endParaRPr lang="en-US" noProof="1"/>
          </a:p>
        </p:txBody>
      </p:sp>
      <p:sp>
        <p:nvSpPr>
          <p:cNvPr id="12" name="Shape 9">
            <a:extLst>
              <a:ext uri="{FF2B5EF4-FFF2-40B4-BE49-F238E27FC236}">
                <a16:creationId xmlns:a16="http://schemas.microsoft.com/office/drawing/2014/main" id="{D4437BFE-39A4-81F2-4D76-1F9BC071A4D5}"/>
              </a:ext>
            </a:extLst>
          </p:cNvPr>
          <p:cNvSpPr/>
          <p:nvPr/>
        </p:nvSpPr>
        <p:spPr>
          <a:xfrm>
            <a:off x="9179012" y="9309100"/>
            <a:ext cx="6029020" cy="2400300"/>
          </a:xfrm>
          <a:prstGeom prst="rect">
            <a:avLst/>
          </a:prstGeom>
          <a:noFill/>
          <a:ln/>
        </p:spPr>
        <p:txBody>
          <a:bodyPr/>
          <a:lstStyle/>
          <a:p>
            <a:endParaRPr lang="en-US" noProof="1"/>
          </a:p>
        </p:txBody>
      </p:sp>
      <p:sp>
        <p:nvSpPr>
          <p:cNvPr id="13" name="Shape 10">
            <a:extLst>
              <a:ext uri="{FF2B5EF4-FFF2-40B4-BE49-F238E27FC236}">
                <a16:creationId xmlns:a16="http://schemas.microsoft.com/office/drawing/2014/main" id="{4FCDC714-6652-D6D4-B5FB-2A7921BA6D10}"/>
              </a:ext>
            </a:extLst>
          </p:cNvPr>
          <p:cNvSpPr/>
          <p:nvPr/>
        </p:nvSpPr>
        <p:spPr>
          <a:xfrm>
            <a:off x="9179012" y="9309100"/>
            <a:ext cx="2133867" cy="482600"/>
          </a:xfrm>
          <a:prstGeom prst="roundRect">
            <a:avLst>
              <a:gd name="adj" fmla="val 11368"/>
            </a:avLst>
          </a:prstGeom>
          <a:solidFill>
            <a:srgbClr val="0B589F">
              <a:alpha val="100000"/>
            </a:srgbClr>
          </a:solidFill>
          <a:ln/>
        </p:spPr>
        <p:txBody>
          <a:bodyPr/>
          <a:lstStyle/>
          <a:p>
            <a:endParaRPr lang="en-US" noProof="1"/>
          </a:p>
        </p:txBody>
      </p:sp>
      <p:sp>
        <p:nvSpPr>
          <p:cNvPr id="14" name="Text 11">
            <a:extLst>
              <a:ext uri="{FF2B5EF4-FFF2-40B4-BE49-F238E27FC236}">
                <a16:creationId xmlns:a16="http://schemas.microsoft.com/office/drawing/2014/main" id="{37FEA148-0183-F43F-70AB-82E61A9D8F98}"/>
              </a:ext>
            </a:extLst>
          </p:cNvPr>
          <p:cNvSpPr/>
          <p:nvPr/>
        </p:nvSpPr>
        <p:spPr>
          <a:xfrm>
            <a:off x="9382237" y="9386353"/>
            <a:ext cx="1829029" cy="482600"/>
          </a:xfrm>
          <a:prstGeom prst="rect">
            <a:avLst/>
          </a:prstGeom>
          <a:noFill/>
          <a:ln/>
        </p:spPr>
        <p:txBody>
          <a:bodyPr wrap="square" lIns="0" tIns="0" rIns="0" bIns="0" rtlCol="0" anchor="t"/>
          <a:lstStyle/>
          <a:p>
            <a:pPr marL="0" indent="0" algn="ctr">
              <a:lnSpc>
                <a:spcPts val="3000"/>
              </a:lnSpc>
              <a:buNone/>
            </a:pPr>
            <a:r>
              <a:rPr lang="en-US" sz="2400" noProof="1">
                <a:solidFill>
                  <a:schemeClr val="bg1"/>
                </a:solidFill>
                <a:latin typeface="Meiryo" panose="020B0604030504040204" pitchFamily="34" charset="-128"/>
                <a:ea typeface="Meiryo" panose="020B0604030504040204" pitchFamily="34" charset="-128"/>
              </a:rPr>
              <a:t>深刻な課題2</a:t>
            </a:r>
            <a:endParaRPr lang="en-US" noProof="1">
              <a:latin typeface="Meiryo" panose="020B0604030504040204" pitchFamily="34" charset="-128"/>
              <a:ea typeface="Meiryo" panose="020B0604030504040204" pitchFamily="34" charset="-128"/>
            </a:endParaRPr>
          </a:p>
        </p:txBody>
      </p:sp>
      <p:sp>
        <p:nvSpPr>
          <p:cNvPr id="15" name="Text 12">
            <a:extLst>
              <a:ext uri="{FF2B5EF4-FFF2-40B4-BE49-F238E27FC236}">
                <a16:creationId xmlns:a16="http://schemas.microsoft.com/office/drawing/2014/main" id="{AB1DDF68-4BE6-7455-0067-B3E56265F26A}"/>
              </a:ext>
            </a:extLst>
          </p:cNvPr>
          <p:cNvSpPr/>
          <p:nvPr/>
        </p:nvSpPr>
        <p:spPr>
          <a:xfrm>
            <a:off x="9179012" y="9994900"/>
            <a:ext cx="6181439" cy="1866900"/>
          </a:xfrm>
          <a:prstGeom prst="rect">
            <a:avLst/>
          </a:prstGeom>
          <a:noFill/>
          <a:ln/>
        </p:spPr>
        <p:txBody>
          <a:bodyPr wrap="square" lIns="0" tIns="0" rIns="0" bIns="0" rtlCol="0" anchor="t"/>
          <a:lstStyle/>
          <a:p>
            <a:pPr marL="0" indent="0" algn="l">
              <a:lnSpc>
                <a:spcPts val="4500"/>
              </a:lnSpc>
              <a:buNone/>
            </a:pPr>
            <a:r>
              <a:rPr lang="en-US" sz="3600" noProof="1">
                <a:latin typeface="Meiryo" panose="020B0604030504040204" pitchFamily="34" charset="-128"/>
                <a:ea typeface="Meiryo" panose="020B0604030504040204" pitchFamily="34" charset="-128"/>
              </a:rPr>
              <a:t>会議室や設備の予約があいまいで、</a:t>
            </a:r>
            <a:r>
              <a:rPr lang="en-US" sz="3600" b="1" noProof="1">
                <a:solidFill>
                  <a:srgbClr val="0B589F"/>
                </a:solidFill>
                <a:latin typeface="Meiryo" panose="020B0604030504040204" pitchFamily="34" charset="-128"/>
                <a:ea typeface="Meiryo" panose="020B0604030504040204" pitchFamily="34" charset="-128"/>
              </a:rPr>
              <a:t>ダブルブッキングが起きてしまう</a:t>
            </a:r>
          </a:p>
        </p:txBody>
      </p:sp>
      <p:sp>
        <p:nvSpPr>
          <p:cNvPr id="16" name="Shape 13">
            <a:extLst>
              <a:ext uri="{FF2B5EF4-FFF2-40B4-BE49-F238E27FC236}">
                <a16:creationId xmlns:a16="http://schemas.microsoft.com/office/drawing/2014/main" id="{6AED7A82-5D78-1479-6E9B-A97A3473D02F}"/>
              </a:ext>
            </a:extLst>
          </p:cNvPr>
          <p:cNvSpPr/>
          <p:nvPr/>
        </p:nvSpPr>
        <p:spPr>
          <a:xfrm>
            <a:off x="16325770" y="8902700"/>
            <a:ext cx="6638696" cy="3213100"/>
          </a:xfrm>
          <a:prstGeom prst="roundRect">
            <a:avLst>
              <a:gd name="adj" fmla="val 6261"/>
            </a:avLst>
          </a:prstGeom>
          <a:noFill/>
          <a:ln w="50800">
            <a:solidFill>
              <a:srgbClr val="0B589F"/>
            </a:solidFill>
            <a:prstDash val="solid"/>
          </a:ln>
        </p:spPr>
        <p:txBody>
          <a:bodyPr/>
          <a:lstStyle/>
          <a:p>
            <a:endParaRPr lang="en-US" noProof="1"/>
          </a:p>
        </p:txBody>
      </p:sp>
      <p:sp>
        <p:nvSpPr>
          <p:cNvPr id="17" name="Shape 14">
            <a:extLst>
              <a:ext uri="{FF2B5EF4-FFF2-40B4-BE49-F238E27FC236}">
                <a16:creationId xmlns:a16="http://schemas.microsoft.com/office/drawing/2014/main" id="{71B07DCA-3E07-D7F8-0038-7885BBF3F0EE}"/>
              </a:ext>
            </a:extLst>
          </p:cNvPr>
          <p:cNvSpPr/>
          <p:nvPr/>
        </p:nvSpPr>
        <p:spPr>
          <a:xfrm>
            <a:off x="16630608" y="9309100"/>
            <a:ext cx="6029020" cy="2400300"/>
          </a:xfrm>
          <a:prstGeom prst="rect">
            <a:avLst/>
          </a:prstGeom>
          <a:noFill/>
          <a:ln/>
        </p:spPr>
        <p:txBody>
          <a:bodyPr/>
          <a:lstStyle/>
          <a:p>
            <a:endParaRPr lang="en-US" noProof="1"/>
          </a:p>
        </p:txBody>
      </p:sp>
      <p:sp>
        <p:nvSpPr>
          <p:cNvPr id="18" name="Shape 15">
            <a:extLst>
              <a:ext uri="{FF2B5EF4-FFF2-40B4-BE49-F238E27FC236}">
                <a16:creationId xmlns:a16="http://schemas.microsoft.com/office/drawing/2014/main" id="{C2BA3381-B699-6FAB-BED5-597AEB1209A5}"/>
              </a:ext>
            </a:extLst>
          </p:cNvPr>
          <p:cNvSpPr/>
          <p:nvPr/>
        </p:nvSpPr>
        <p:spPr>
          <a:xfrm>
            <a:off x="16630608" y="9309100"/>
            <a:ext cx="2133867" cy="482600"/>
          </a:xfrm>
          <a:prstGeom prst="roundRect">
            <a:avLst>
              <a:gd name="adj" fmla="val 11368"/>
            </a:avLst>
          </a:prstGeom>
          <a:solidFill>
            <a:srgbClr val="0B589F">
              <a:alpha val="100000"/>
            </a:srgbClr>
          </a:solidFill>
          <a:ln/>
        </p:spPr>
        <p:txBody>
          <a:bodyPr/>
          <a:lstStyle/>
          <a:p>
            <a:endParaRPr lang="en-US" noProof="1"/>
          </a:p>
        </p:txBody>
      </p:sp>
      <p:sp>
        <p:nvSpPr>
          <p:cNvPr id="19" name="Text 16">
            <a:extLst>
              <a:ext uri="{FF2B5EF4-FFF2-40B4-BE49-F238E27FC236}">
                <a16:creationId xmlns:a16="http://schemas.microsoft.com/office/drawing/2014/main" id="{E8453B0D-3B68-0DB9-0163-692EB3CE82A6}"/>
              </a:ext>
            </a:extLst>
          </p:cNvPr>
          <p:cNvSpPr/>
          <p:nvPr/>
        </p:nvSpPr>
        <p:spPr>
          <a:xfrm>
            <a:off x="16833833" y="9386353"/>
            <a:ext cx="1829029" cy="482600"/>
          </a:xfrm>
          <a:prstGeom prst="rect">
            <a:avLst/>
          </a:prstGeom>
          <a:noFill/>
          <a:ln/>
        </p:spPr>
        <p:txBody>
          <a:bodyPr wrap="square" lIns="0" tIns="0" rIns="0" bIns="0" rtlCol="0" anchor="t"/>
          <a:lstStyle/>
          <a:p>
            <a:pPr marL="0" indent="0" algn="ctr">
              <a:lnSpc>
                <a:spcPts val="3000"/>
              </a:lnSpc>
              <a:buNone/>
            </a:pPr>
            <a:r>
              <a:rPr lang="en-US" sz="2400" noProof="1">
                <a:solidFill>
                  <a:schemeClr val="bg1"/>
                </a:solidFill>
                <a:latin typeface="Meiryo" panose="020B0604030504040204" pitchFamily="34" charset="-128"/>
                <a:ea typeface="Meiryo" panose="020B0604030504040204" pitchFamily="34" charset="-128"/>
              </a:rPr>
              <a:t>深刻な課題3</a:t>
            </a:r>
            <a:endParaRPr lang="en-US" noProof="1">
              <a:solidFill>
                <a:schemeClr val="bg1"/>
              </a:solidFill>
              <a:latin typeface="Meiryo" panose="020B0604030504040204" pitchFamily="34" charset="-128"/>
              <a:ea typeface="Meiryo" panose="020B0604030504040204" pitchFamily="34" charset="-128"/>
              <a:cs typeface="Calibri"/>
            </a:endParaRPr>
          </a:p>
        </p:txBody>
      </p:sp>
      <p:sp>
        <p:nvSpPr>
          <p:cNvPr id="20" name="Text 17">
            <a:extLst>
              <a:ext uri="{FF2B5EF4-FFF2-40B4-BE49-F238E27FC236}">
                <a16:creationId xmlns:a16="http://schemas.microsoft.com/office/drawing/2014/main" id="{FDE30263-5D79-0C27-93A1-08C1FD0BBFB5}"/>
              </a:ext>
            </a:extLst>
          </p:cNvPr>
          <p:cNvSpPr/>
          <p:nvPr/>
        </p:nvSpPr>
        <p:spPr>
          <a:xfrm>
            <a:off x="16630608" y="9994900"/>
            <a:ext cx="6181439" cy="1866900"/>
          </a:xfrm>
          <a:prstGeom prst="rect">
            <a:avLst/>
          </a:prstGeom>
          <a:noFill/>
          <a:ln/>
        </p:spPr>
        <p:txBody>
          <a:bodyPr wrap="square" lIns="0" tIns="0" rIns="0" bIns="0" rtlCol="0" anchor="t"/>
          <a:lstStyle/>
          <a:p>
            <a:pPr marL="0" indent="0" algn="l">
              <a:lnSpc>
                <a:spcPts val="4500"/>
              </a:lnSpc>
              <a:buNone/>
            </a:pPr>
            <a:r>
              <a:rPr lang="en-US" sz="3600" noProof="1">
                <a:latin typeface="Meiryo" panose="020B0604030504040204" pitchFamily="34" charset="-128"/>
                <a:ea typeface="Meiryo" panose="020B0604030504040204" pitchFamily="34" charset="-128"/>
              </a:rPr>
              <a:t>取引先との日程調整で、</a:t>
            </a:r>
            <a:r>
              <a:rPr lang="en-US" sz="3600" b="1" noProof="1">
                <a:solidFill>
                  <a:srgbClr val="0B589F"/>
                </a:solidFill>
                <a:latin typeface="Meiryo" panose="020B0604030504040204" pitchFamily="34" charset="-128"/>
                <a:ea typeface="Meiryo" panose="020B0604030504040204" pitchFamily="34" charset="-128"/>
              </a:rPr>
              <a:t>何度もメールのやり取りをしなくてはいけない</a:t>
            </a:r>
          </a:p>
        </p:txBody>
      </p:sp>
      <p:sp>
        <p:nvSpPr>
          <p:cNvPr id="21" name="Text 18">
            <a:extLst>
              <a:ext uri="{FF2B5EF4-FFF2-40B4-BE49-F238E27FC236}">
                <a16:creationId xmlns:a16="http://schemas.microsoft.com/office/drawing/2014/main" id="{28F618D4-95FB-83E1-F320-1079A21C9E0F}"/>
              </a:ext>
            </a:extLst>
          </p:cNvPr>
          <p:cNvSpPr/>
          <p:nvPr/>
        </p:nvSpPr>
        <p:spPr>
          <a:xfrm>
            <a:off x="1422578" y="2730500"/>
            <a:ext cx="21755582" cy="5835103"/>
          </a:xfrm>
          <a:prstGeom prst="rect">
            <a:avLst/>
          </a:prstGeom>
          <a:noFill/>
          <a:ln/>
        </p:spPr>
        <p:txBody>
          <a:bodyPr wrap="square" lIns="0" tIns="0" rIns="0" bIns="0" rtlCol="0" anchor="t"/>
          <a:lstStyle/>
          <a:p>
            <a:pPr marL="0" indent="0" algn="l">
              <a:buNone/>
            </a:pPr>
            <a:r>
              <a:rPr lang="en-US" sz="6000" b="1" noProof="1">
                <a:latin typeface="Meiryo" panose="020B0604030504040204" pitchFamily="34" charset="-128"/>
                <a:ea typeface="Meiryo" panose="020B0604030504040204" pitchFamily="34" charset="-128"/>
              </a:rPr>
              <a:t>人手不足が深刻な今、</a:t>
            </a:r>
            <a:r>
              <a:rPr lang="en-US" sz="6000" b="1" noProof="1">
                <a:solidFill>
                  <a:srgbClr val="0B589F"/>
                </a:solidFill>
                <a:latin typeface="Meiryo" panose="020B0604030504040204" pitchFamily="34" charset="-128"/>
                <a:ea typeface="Meiryo" panose="020B0604030504040204" pitchFamily="34" charset="-128"/>
              </a:rPr>
              <a:t>「ムダな時間」の改善</a:t>
            </a:r>
            <a:r>
              <a:rPr lang="en-US" sz="6000" b="1" noProof="1">
                <a:latin typeface="Meiryo" panose="020B0604030504040204" pitchFamily="34" charset="-128"/>
                <a:ea typeface="Meiryo" panose="020B0604030504040204" pitchFamily="34" charset="-128"/>
              </a:rPr>
              <a:t>が急務です</a:t>
            </a:r>
          </a:p>
          <a:p>
            <a:pPr marL="0" indent="0" algn="l">
              <a:lnSpc>
                <a:spcPct val="150000"/>
              </a:lnSpc>
              <a:buNone/>
            </a:pPr>
            <a:r>
              <a:rPr lang="en-US" sz="3200" noProof="1">
                <a:latin typeface="Yu Gothic"/>
                <a:ea typeface="Yu Gothic"/>
              </a:rPr>
              <a:t> </a:t>
            </a:r>
          </a:p>
          <a:p>
            <a:pPr marL="0" indent="0" algn="l">
              <a:lnSpc>
                <a:spcPct val="150000"/>
              </a:lnSpc>
              <a:buNone/>
            </a:pPr>
            <a:r>
              <a:rPr lang="en-US" sz="3200" noProof="1">
                <a:latin typeface="Meiryo" panose="020B0604030504040204" pitchFamily="34" charset="-128"/>
                <a:ea typeface="Meiryo" panose="020B0604030504040204" pitchFamily="34" charset="-128"/>
              </a:rPr>
              <a:t>多くの中小企業は、慢性的な人手不足に直面しています。この問題は、高齢化や採用市場の厳しさを考えると、すぐに解決できる問題ではありません。このような厳しい状況の中で、会社が利益をだし存続していくためには、今いる社員の</a:t>
            </a:r>
            <a:r>
              <a:rPr lang="en-US" sz="3200" b="1" noProof="1">
                <a:solidFill>
                  <a:srgbClr val="0B589F"/>
                </a:solidFill>
                <a:latin typeface="Meiryo" panose="020B0604030504040204" pitchFamily="34" charset="-128"/>
                <a:ea typeface="Meiryo" panose="020B0604030504040204" pitchFamily="34" charset="-128"/>
              </a:rPr>
              <a:t>「時間」を最大限に活かす</a:t>
            </a:r>
            <a:r>
              <a:rPr lang="en-US" sz="3200" noProof="1">
                <a:latin typeface="Meiryo" panose="020B0604030504040204" pitchFamily="34" charset="-128"/>
                <a:ea typeface="Meiryo" panose="020B0604030504040204" pitchFamily="34" charset="-128"/>
              </a:rPr>
              <a:t>ことが重要です。</a:t>
            </a:r>
          </a:p>
          <a:p>
            <a:pPr marL="0" indent="0" algn="l">
              <a:lnSpc>
                <a:spcPct val="150000"/>
              </a:lnSpc>
              <a:buNone/>
            </a:pPr>
            <a:r>
              <a:rPr lang="en-US" sz="3200" noProof="1">
                <a:latin typeface="Meiryo" panose="020B0604030504040204" pitchFamily="34" charset="-128"/>
                <a:ea typeface="Meiryo" panose="020B0604030504040204" pitchFamily="34" charset="-128"/>
              </a:rPr>
              <a:t>しかし、日々の業務の中には、無意識に大切な時間を奪っている「ムダ」が多く存在しています。この</a:t>
            </a:r>
            <a:r>
              <a:rPr lang="en-US" sz="3200" b="1" noProof="1">
                <a:solidFill>
                  <a:srgbClr val="0B589F"/>
                </a:solidFill>
                <a:latin typeface="Meiryo" panose="020B0604030504040204" pitchFamily="34" charset="-128"/>
                <a:ea typeface="Meiryo" panose="020B0604030504040204" pitchFamily="34" charset="-128"/>
              </a:rPr>
              <a:t>「ムダな時間」</a:t>
            </a:r>
            <a:r>
              <a:rPr lang="en-US" sz="3200" noProof="1">
                <a:latin typeface="Meiryo" panose="020B0604030504040204" pitchFamily="34" charset="-128"/>
                <a:ea typeface="Meiryo" panose="020B0604030504040204" pitchFamily="34" charset="-128"/>
              </a:rPr>
              <a:t>をなくして、社員の時間を有効的に活用するために、「トヨクモ スケジューラー」の導入を提案します。</a:t>
            </a:r>
          </a:p>
        </p:txBody>
      </p:sp>
      <p:sp>
        <p:nvSpPr>
          <p:cNvPr id="2" name="Text 4">
            <a:extLst>
              <a:ext uri="{FF2B5EF4-FFF2-40B4-BE49-F238E27FC236}">
                <a16:creationId xmlns:a16="http://schemas.microsoft.com/office/drawing/2014/main" id="{92AAC1AE-653B-369C-D5B4-376B42972BD4}"/>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06CE5550-2758-B5F2-1EFB-C7A92C199E25}"/>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04</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476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9EBCE40-4DD4-5397-570D-DDC686D1300B}"/>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82AAF3B8-0328-16B2-C0C4-41879D3A6BC5}"/>
              </a:ext>
            </a:extLst>
          </p:cNvPr>
          <p:cNvSpPr/>
          <p:nvPr/>
        </p:nvSpPr>
        <p:spPr>
          <a:xfrm>
            <a:off x="6223778" y="5638800"/>
            <a:ext cx="8242178" cy="2743200"/>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トヨクモスケジューラーを</a:t>
            </a:r>
            <a:endParaRPr lang="en-US" b="1" noProof="1">
              <a:latin typeface="Meiryo" panose="020B0604030504040204" pitchFamily="34" charset="-128"/>
              <a:ea typeface="Meiryo" panose="020B0604030504040204" pitchFamily="34" charset="-128"/>
              <a:cs typeface="Calibri" panose="020F0502020204030204"/>
            </a:endParaRPr>
          </a:p>
          <a:p>
            <a:pPr marL="0" indent="0" algn="l">
              <a:lnSpc>
                <a:spcPts val="12000"/>
              </a:lnSpc>
              <a:buNone/>
            </a:pPr>
            <a:r>
              <a:rPr lang="en-US" sz="9600" b="1" noProof="1">
                <a:solidFill>
                  <a:srgbClr val="0B589F"/>
                </a:solidFill>
                <a:latin typeface="Meiryo" panose="020B0604030504040204" pitchFamily="34" charset="-128"/>
                <a:ea typeface="Meiryo" panose="020B0604030504040204" pitchFamily="34" charset="-128"/>
              </a:rPr>
              <a:t>提案する理由</a:t>
            </a:r>
          </a:p>
        </p:txBody>
      </p:sp>
      <p:sp>
        <p:nvSpPr>
          <p:cNvPr id="2" name="Text 4">
            <a:extLst>
              <a:ext uri="{FF2B5EF4-FFF2-40B4-BE49-F238E27FC236}">
                <a16:creationId xmlns:a16="http://schemas.microsoft.com/office/drawing/2014/main" id="{50269E7B-FF1D-71FF-B074-0B250E906076}"/>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chemeClr val="bg1"/>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chemeClr val="bg1"/>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CD289B2E-2738-A2DE-77AD-65695CE5F65C}"/>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05</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9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a:blip r:embed="rId3"/>
          <a:stretch>
            <a:fillRect/>
          </a:stretch>
        </a:blipFill>
        <a:effectLst/>
      </p:bgPr>
    </p:bg>
    <p:spTree>
      <p:nvGrpSpPr>
        <p:cNvPr id="1" name=""/>
        <p:cNvGrpSpPr/>
        <p:nvPr/>
      </p:nvGrpSpPr>
      <p:grpSpPr>
        <a:xfrm>
          <a:off x="0" y="0"/>
          <a:ext cx="0" cy="0"/>
          <a:chOff x="0" y="0"/>
          <a:chExt cx="0" cy="0"/>
        </a:xfrm>
      </p:grpSpPr>
      <p:sp>
        <p:nvSpPr>
          <p:cNvPr id="6" name="Shape 3"/>
          <p:cNvSpPr/>
          <p:nvPr/>
        </p:nvSpPr>
        <p:spPr>
          <a:xfrm>
            <a:off x="1422578" y="4419600"/>
            <a:ext cx="21541892" cy="4127500"/>
          </a:xfrm>
          <a:prstGeom prst="rect">
            <a:avLst/>
          </a:prstGeom>
          <a:noFill/>
          <a:ln/>
        </p:spPr>
        <p:txBody>
          <a:bodyPr/>
          <a:lstStyle/>
          <a:p>
            <a:endParaRPr lang="en-US" noProof="1"/>
          </a:p>
        </p:txBody>
      </p:sp>
      <p:sp>
        <p:nvSpPr>
          <p:cNvPr id="7" name="Shape 4"/>
          <p:cNvSpPr/>
          <p:nvPr/>
        </p:nvSpPr>
        <p:spPr>
          <a:xfrm>
            <a:off x="1422578" y="4419600"/>
            <a:ext cx="5080635" cy="4127500"/>
          </a:xfrm>
          <a:prstGeom prst="roundRect">
            <a:avLst>
              <a:gd name="adj" fmla="val 2437"/>
            </a:avLst>
          </a:prstGeom>
          <a:noFill/>
          <a:ln w="50800">
            <a:solidFill>
              <a:srgbClr val="0B589F"/>
            </a:solidFill>
            <a:prstDash val="solid"/>
          </a:ln>
        </p:spPr>
        <p:txBody>
          <a:bodyPr/>
          <a:lstStyle/>
          <a:p>
            <a:endParaRPr lang="en-US" noProof="1"/>
          </a:p>
        </p:txBody>
      </p:sp>
      <p:sp>
        <p:nvSpPr>
          <p:cNvPr id="8" name="Shape 5"/>
          <p:cNvSpPr/>
          <p:nvPr/>
        </p:nvSpPr>
        <p:spPr>
          <a:xfrm>
            <a:off x="1727416" y="4826000"/>
            <a:ext cx="4470959" cy="1193800"/>
          </a:xfrm>
          <a:prstGeom prst="roundRect">
            <a:avLst>
              <a:gd name="adj" fmla="val 4596"/>
            </a:avLst>
          </a:prstGeom>
          <a:solidFill>
            <a:srgbClr val="DCEEFA">
              <a:alpha val="100000"/>
            </a:srgbClr>
          </a:solidFill>
          <a:ln/>
        </p:spPr>
        <p:txBody>
          <a:bodyPr/>
          <a:lstStyle/>
          <a:p>
            <a:endParaRPr lang="en-US" noProof="1"/>
          </a:p>
        </p:txBody>
      </p:sp>
      <p:sp>
        <p:nvSpPr>
          <p:cNvPr id="9" name="Text 6"/>
          <p:cNvSpPr/>
          <p:nvPr/>
        </p:nvSpPr>
        <p:spPr>
          <a:xfrm>
            <a:off x="2991224" y="4997619"/>
            <a:ext cx="1943343" cy="1117600"/>
          </a:xfrm>
          <a:prstGeom prst="rect">
            <a:avLst/>
          </a:prstGeom>
          <a:noFill/>
          <a:ln/>
        </p:spPr>
        <p:txBody>
          <a:bodyPr wrap="square" lIns="0" tIns="0" rIns="0" bIns="0" rtlCol="0" anchor="t"/>
          <a:lstStyle/>
          <a:p>
            <a:pPr marL="0" indent="0" algn="ctr">
              <a:lnSpc>
                <a:spcPts val="3000"/>
              </a:lnSpc>
              <a:buNone/>
            </a:pPr>
            <a:r>
              <a:rPr lang="en-US" sz="2400" b="1" noProof="1">
                <a:solidFill>
                  <a:srgbClr val="0B589F"/>
                </a:solidFill>
                <a:latin typeface="Meiryo" panose="020B0604030504040204" pitchFamily="34" charset="-128"/>
                <a:ea typeface="Meiryo" panose="020B0604030504040204" pitchFamily="34" charset="-128"/>
              </a:rPr>
              <a:t>提案する理由</a:t>
            </a:r>
          </a:p>
          <a:p>
            <a:pPr marL="0" indent="0" algn="ctr">
              <a:lnSpc>
                <a:spcPts val="4500"/>
              </a:lnSpc>
              <a:buNone/>
            </a:pPr>
            <a:r>
              <a:rPr lang="en-US" sz="3600" b="1" noProof="1">
                <a:solidFill>
                  <a:srgbClr val="0B589F"/>
                </a:solidFill>
                <a:latin typeface="Meiryo" panose="020B0604030504040204" pitchFamily="34" charset="-128"/>
                <a:ea typeface="Meiryo" panose="020B0604030504040204" pitchFamily="34" charset="-128"/>
              </a:rPr>
              <a:t>1</a:t>
            </a:r>
          </a:p>
        </p:txBody>
      </p:sp>
      <p:sp>
        <p:nvSpPr>
          <p:cNvPr id="10" name="Text 7"/>
          <p:cNvSpPr/>
          <p:nvPr/>
        </p:nvSpPr>
        <p:spPr>
          <a:xfrm>
            <a:off x="1727416" y="6479915"/>
            <a:ext cx="4478126" cy="1813185"/>
          </a:xfrm>
          <a:prstGeom prst="rect">
            <a:avLst/>
          </a:prstGeom>
          <a:noFill/>
          <a:ln/>
        </p:spPr>
        <p:txBody>
          <a:bodyPr wrap="square" lIns="0" tIns="0" rIns="0" bIns="0" rtlCol="0" anchor="t"/>
          <a:lstStyle/>
          <a:p>
            <a:pPr>
              <a:lnSpc>
                <a:spcPts val="4500"/>
              </a:lnSpc>
            </a:pPr>
            <a:r>
              <a:rPr lang="en-US" sz="3600" noProof="1">
                <a:latin typeface="Meiryo" panose="020B0604030504040204" pitchFamily="34" charset="-128"/>
                <a:ea typeface="Meiryo" panose="020B0604030504040204" pitchFamily="34" charset="-128"/>
              </a:rPr>
              <a:t>面倒な手続きをせずに、すぐに試せる</a:t>
            </a:r>
            <a:r>
              <a:rPr lang="en-US" sz="3600" b="1" noProof="1">
                <a:solidFill>
                  <a:srgbClr val="0B589F"/>
                </a:solidFill>
                <a:latin typeface="Meiryo" panose="020B0604030504040204" pitchFamily="34" charset="-128"/>
                <a:ea typeface="Meiryo" panose="020B0604030504040204" pitchFamily="34" charset="-128"/>
              </a:rPr>
              <a:t>「あんしん導入」</a:t>
            </a:r>
            <a:endParaRPr lang="en-US" sz="3600" b="1" noProof="1">
              <a:latin typeface="Meiryo" panose="020B0604030504040204" pitchFamily="34" charset="-128"/>
              <a:ea typeface="Meiryo" panose="020B0604030504040204" pitchFamily="34" charset="-128"/>
              <a:cs typeface="Calibri" panose="020F0502020204030204"/>
            </a:endParaRPr>
          </a:p>
        </p:txBody>
      </p:sp>
      <p:sp>
        <p:nvSpPr>
          <p:cNvPr id="11" name="Shape 8"/>
          <p:cNvSpPr/>
          <p:nvPr/>
        </p:nvSpPr>
        <p:spPr>
          <a:xfrm>
            <a:off x="6909664" y="4419600"/>
            <a:ext cx="5080635" cy="4127500"/>
          </a:xfrm>
          <a:prstGeom prst="roundRect">
            <a:avLst>
              <a:gd name="adj" fmla="val 2437"/>
            </a:avLst>
          </a:prstGeom>
          <a:noFill/>
          <a:ln w="50800">
            <a:solidFill>
              <a:srgbClr val="0B589F"/>
            </a:solidFill>
            <a:prstDash val="solid"/>
          </a:ln>
        </p:spPr>
        <p:txBody>
          <a:bodyPr/>
          <a:lstStyle/>
          <a:p>
            <a:endParaRPr lang="en-US" noProof="1"/>
          </a:p>
        </p:txBody>
      </p:sp>
      <p:sp>
        <p:nvSpPr>
          <p:cNvPr id="12" name="Shape 9"/>
          <p:cNvSpPr/>
          <p:nvPr/>
        </p:nvSpPr>
        <p:spPr>
          <a:xfrm>
            <a:off x="7214502" y="4826000"/>
            <a:ext cx="4470959" cy="1193800"/>
          </a:xfrm>
          <a:prstGeom prst="roundRect">
            <a:avLst>
              <a:gd name="adj" fmla="val 4596"/>
            </a:avLst>
          </a:prstGeom>
          <a:solidFill>
            <a:srgbClr val="DCEEFA">
              <a:alpha val="100000"/>
            </a:srgbClr>
          </a:solidFill>
          <a:ln/>
        </p:spPr>
        <p:txBody>
          <a:bodyPr/>
          <a:lstStyle/>
          <a:p>
            <a:endParaRPr lang="en-US" noProof="1"/>
          </a:p>
        </p:txBody>
      </p:sp>
      <p:sp>
        <p:nvSpPr>
          <p:cNvPr id="13" name="Text 10"/>
          <p:cNvSpPr/>
          <p:nvPr/>
        </p:nvSpPr>
        <p:spPr>
          <a:xfrm>
            <a:off x="8478310" y="4997619"/>
            <a:ext cx="1943343" cy="1117600"/>
          </a:xfrm>
          <a:prstGeom prst="rect">
            <a:avLst/>
          </a:prstGeom>
          <a:noFill/>
          <a:ln/>
        </p:spPr>
        <p:txBody>
          <a:bodyPr wrap="square" lIns="0" tIns="0" rIns="0" bIns="0" rtlCol="0" anchor="t"/>
          <a:lstStyle/>
          <a:p>
            <a:pPr marL="0" indent="0" algn="ctr">
              <a:lnSpc>
                <a:spcPts val="3000"/>
              </a:lnSpc>
              <a:buNone/>
            </a:pPr>
            <a:r>
              <a:rPr lang="en-US" sz="2400" b="1" noProof="1">
                <a:solidFill>
                  <a:srgbClr val="0B589F"/>
                </a:solidFill>
                <a:latin typeface="Meiryo" panose="020B0604030504040204" pitchFamily="34" charset="-128"/>
                <a:ea typeface="Meiryo" panose="020B0604030504040204" pitchFamily="34" charset="-128"/>
              </a:rPr>
              <a:t>提案する理由</a:t>
            </a:r>
          </a:p>
          <a:p>
            <a:pPr marL="0" indent="0" algn="ctr">
              <a:lnSpc>
                <a:spcPts val="4500"/>
              </a:lnSpc>
              <a:buNone/>
            </a:pPr>
            <a:r>
              <a:rPr lang="en-US" sz="3600" b="1" noProof="1">
                <a:solidFill>
                  <a:srgbClr val="0B589F"/>
                </a:solidFill>
                <a:latin typeface="Meiryo" panose="020B0604030504040204" pitchFamily="34" charset="-128"/>
                <a:ea typeface="Meiryo" panose="020B0604030504040204" pitchFamily="34" charset="-128"/>
              </a:rPr>
              <a:t>2</a:t>
            </a:r>
          </a:p>
        </p:txBody>
      </p:sp>
      <p:sp>
        <p:nvSpPr>
          <p:cNvPr id="14" name="Text 11"/>
          <p:cNvSpPr/>
          <p:nvPr/>
        </p:nvSpPr>
        <p:spPr>
          <a:xfrm>
            <a:off x="7214502" y="6485384"/>
            <a:ext cx="4475397" cy="1807716"/>
          </a:xfrm>
          <a:prstGeom prst="rect">
            <a:avLst/>
          </a:prstGeom>
          <a:noFill/>
          <a:ln/>
        </p:spPr>
        <p:txBody>
          <a:bodyPr wrap="square" lIns="0" tIns="0" rIns="0" bIns="0" rtlCol="0" anchor="t"/>
          <a:lstStyle/>
          <a:p>
            <a:pPr>
              <a:lnSpc>
                <a:spcPts val="4500"/>
              </a:lnSpc>
            </a:pPr>
            <a:r>
              <a:rPr lang="en-US" sz="3600" noProof="1">
                <a:latin typeface="Meiryo" panose="020B0604030504040204" pitchFamily="34" charset="-128"/>
                <a:ea typeface="Meiryo" panose="020B0604030504040204" pitchFamily="34" charset="-128"/>
              </a:rPr>
              <a:t>専門知識がなくてもすぐに使える</a:t>
            </a:r>
            <a:r>
              <a:rPr lang="en-US" sz="3600" b="1" noProof="1">
                <a:solidFill>
                  <a:srgbClr val="0B589F"/>
                </a:solidFill>
                <a:latin typeface="Meiryo" panose="020B0604030504040204" pitchFamily="34" charset="-128"/>
                <a:ea typeface="Meiryo" panose="020B0604030504040204" pitchFamily="34" charset="-128"/>
              </a:rPr>
              <a:t>「カンタンな操作」</a:t>
            </a:r>
            <a:endParaRPr lang="en-US" sz="3600" b="1" noProof="1">
              <a:latin typeface="Meiryo" panose="020B0604030504040204" pitchFamily="34" charset="-128"/>
              <a:ea typeface="Meiryo" panose="020B0604030504040204" pitchFamily="34" charset="-128"/>
              <a:cs typeface="Calibri" panose="020F0502020204030204"/>
            </a:endParaRPr>
          </a:p>
        </p:txBody>
      </p:sp>
      <p:sp>
        <p:nvSpPr>
          <p:cNvPr id="15" name="Shape 12"/>
          <p:cNvSpPr/>
          <p:nvPr/>
        </p:nvSpPr>
        <p:spPr>
          <a:xfrm>
            <a:off x="12396749" y="4419600"/>
            <a:ext cx="5080635" cy="4127500"/>
          </a:xfrm>
          <a:prstGeom prst="roundRect">
            <a:avLst>
              <a:gd name="adj" fmla="val 2437"/>
            </a:avLst>
          </a:prstGeom>
          <a:noFill/>
          <a:ln w="50800">
            <a:solidFill>
              <a:srgbClr val="0B589F"/>
            </a:solidFill>
            <a:prstDash val="solid"/>
          </a:ln>
        </p:spPr>
        <p:txBody>
          <a:bodyPr/>
          <a:lstStyle/>
          <a:p>
            <a:endParaRPr lang="en-US" noProof="1"/>
          </a:p>
        </p:txBody>
      </p:sp>
      <p:sp>
        <p:nvSpPr>
          <p:cNvPr id="16" name="Shape 13"/>
          <p:cNvSpPr/>
          <p:nvPr/>
        </p:nvSpPr>
        <p:spPr>
          <a:xfrm>
            <a:off x="12701588" y="4826000"/>
            <a:ext cx="4470959" cy="1193800"/>
          </a:xfrm>
          <a:prstGeom prst="roundRect">
            <a:avLst>
              <a:gd name="adj" fmla="val 4596"/>
            </a:avLst>
          </a:prstGeom>
          <a:solidFill>
            <a:srgbClr val="DCEEFA">
              <a:alpha val="100000"/>
            </a:srgbClr>
          </a:solidFill>
          <a:ln/>
        </p:spPr>
        <p:txBody>
          <a:bodyPr/>
          <a:lstStyle/>
          <a:p>
            <a:endParaRPr lang="en-US" noProof="1"/>
          </a:p>
        </p:txBody>
      </p:sp>
      <p:sp>
        <p:nvSpPr>
          <p:cNvPr id="17" name="Text 14"/>
          <p:cNvSpPr/>
          <p:nvPr/>
        </p:nvSpPr>
        <p:spPr>
          <a:xfrm>
            <a:off x="13965395" y="4997619"/>
            <a:ext cx="1943343" cy="1117600"/>
          </a:xfrm>
          <a:prstGeom prst="rect">
            <a:avLst/>
          </a:prstGeom>
          <a:noFill/>
          <a:ln/>
        </p:spPr>
        <p:txBody>
          <a:bodyPr wrap="square" lIns="0" tIns="0" rIns="0" bIns="0" rtlCol="0" anchor="t"/>
          <a:lstStyle/>
          <a:p>
            <a:pPr marL="0" indent="0" algn="ctr">
              <a:lnSpc>
                <a:spcPts val="3000"/>
              </a:lnSpc>
              <a:buNone/>
            </a:pPr>
            <a:r>
              <a:rPr lang="en-US" sz="2400" b="1" noProof="1">
                <a:solidFill>
                  <a:srgbClr val="0B589F"/>
                </a:solidFill>
                <a:latin typeface="Meiryo" panose="020B0604030504040204" pitchFamily="34" charset="-128"/>
                <a:ea typeface="Meiryo" panose="020B0604030504040204" pitchFamily="34" charset="-128"/>
              </a:rPr>
              <a:t>提案する理由</a:t>
            </a:r>
          </a:p>
          <a:p>
            <a:pPr marL="0" indent="0" algn="ctr">
              <a:lnSpc>
                <a:spcPts val="4500"/>
              </a:lnSpc>
              <a:buNone/>
            </a:pPr>
            <a:r>
              <a:rPr lang="en-US" sz="3600" b="1" noProof="1">
                <a:solidFill>
                  <a:srgbClr val="0B589F"/>
                </a:solidFill>
                <a:latin typeface="Meiryo" panose="020B0604030504040204" pitchFamily="34" charset="-128"/>
                <a:ea typeface="Meiryo" panose="020B0604030504040204" pitchFamily="34" charset="-128"/>
              </a:rPr>
              <a:t>3</a:t>
            </a:r>
          </a:p>
        </p:txBody>
      </p:sp>
      <p:sp>
        <p:nvSpPr>
          <p:cNvPr id="18" name="Text 15"/>
          <p:cNvSpPr/>
          <p:nvPr/>
        </p:nvSpPr>
        <p:spPr>
          <a:xfrm>
            <a:off x="12701588" y="6485384"/>
            <a:ext cx="4756560" cy="1807716"/>
          </a:xfrm>
          <a:prstGeom prst="rect">
            <a:avLst/>
          </a:prstGeom>
          <a:noFill/>
          <a:ln/>
        </p:spPr>
        <p:txBody>
          <a:bodyPr wrap="square" lIns="0" tIns="0" rIns="0" bIns="0" rtlCol="0" anchor="t"/>
          <a:lstStyle/>
          <a:p>
            <a:pPr>
              <a:lnSpc>
                <a:spcPts val="4500"/>
              </a:lnSpc>
            </a:pPr>
            <a:r>
              <a:rPr lang="en-US" sz="3600" noProof="1">
                <a:latin typeface="Meiryo" panose="020B0604030504040204" pitchFamily="34" charset="-128"/>
                <a:ea typeface="Meiryo" panose="020B0604030504040204" pitchFamily="34" charset="-128"/>
              </a:rPr>
              <a:t>必要な機能に絞ってコストも抑えた</a:t>
            </a:r>
            <a:r>
              <a:rPr lang="en-US" sz="3600" b="1" noProof="1">
                <a:solidFill>
                  <a:srgbClr val="0B589F"/>
                </a:solidFill>
                <a:latin typeface="Meiryo" panose="020B0604030504040204" pitchFamily="34" charset="-128"/>
                <a:ea typeface="Meiryo" panose="020B0604030504040204" pitchFamily="34" charset="-128"/>
              </a:rPr>
              <a:t>「シンプルなサービス」</a:t>
            </a:r>
            <a:endParaRPr lang="en-US" b="1" noProof="1">
              <a:latin typeface="Meiryo" panose="020B0604030504040204" pitchFamily="34" charset="-128"/>
              <a:ea typeface="Meiryo" panose="020B0604030504040204" pitchFamily="34" charset="-128"/>
            </a:endParaRPr>
          </a:p>
        </p:txBody>
      </p:sp>
      <p:sp>
        <p:nvSpPr>
          <p:cNvPr id="19" name="Shape 16"/>
          <p:cNvSpPr/>
          <p:nvPr/>
        </p:nvSpPr>
        <p:spPr>
          <a:xfrm>
            <a:off x="17883835" y="4419600"/>
            <a:ext cx="5080635" cy="4127500"/>
          </a:xfrm>
          <a:prstGeom prst="roundRect">
            <a:avLst>
              <a:gd name="adj" fmla="val 2437"/>
            </a:avLst>
          </a:prstGeom>
          <a:noFill/>
          <a:ln w="50800">
            <a:solidFill>
              <a:srgbClr val="0B589F"/>
            </a:solidFill>
            <a:prstDash val="solid"/>
          </a:ln>
        </p:spPr>
        <p:txBody>
          <a:bodyPr/>
          <a:lstStyle/>
          <a:p>
            <a:endParaRPr lang="en-US" noProof="1"/>
          </a:p>
        </p:txBody>
      </p:sp>
      <p:sp>
        <p:nvSpPr>
          <p:cNvPr id="20" name="Shape 17"/>
          <p:cNvSpPr/>
          <p:nvPr/>
        </p:nvSpPr>
        <p:spPr>
          <a:xfrm>
            <a:off x="18188673" y="4826000"/>
            <a:ext cx="4470959" cy="1193800"/>
          </a:xfrm>
          <a:prstGeom prst="roundRect">
            <a:avLst>
              <a:gd name="adj" fmla="val 4596"/>
            </a:avLst>
          </a:prstGeom>
          <a:solidFill>
            <a:srgbClr val="DCEEFA">
              <a:alpha val="100000"/>
            </a:srgbClr>
          </a:solidFill>
          <a:ln/>
        </p:spPr>
        <p:txBody>
          <a:bodyPr/>
          <a:lstStyle/>
          <a:p>
            <a:endParaRPr lang="en-US" noProof="1"/>
          </a:p>
        </p:txBody>
      </p:sp>
      <p:sp>
        <p:nvSpPr>
          <p:cNvPr id="21" name="Text 18"/>
          <p:cNvSpPr/>
          <p:nvPr/>
        </p:nvSpPr>
        <p:spPr>
          <a:xfrm>
            <a:off x="19452481" y="4997619"/>
            <a:ext cx="1943343" cy="1117600"/>
          </a:xfrm>
          <a:prstGeom prst="rect">
            <a:avLst/>
          </a:prstGeom>
          <a:noFill/>
          <a:ln/>
        </p:spPr>
        <p:txBody>
          <a:bodyPr wrap="square" lIns="0" tIns="0" rIns="0" bIns="0" rtlCol="0" anchor="t"/>
          <a:lstStyle/>
          <a:p>
            <a:pPr marL="0" indent="0" algn="ctr">
              <a:lnSpc>
                <a:spcPts val="3000"/>
              </a:lnSpc>
              <a:buNone/>
            </a:pPr>
            <a:r>
              <a:rPr lang="en-US" sz="2400" b="1" noProof="1">
                <a:solidFill>
                  <a:srgbClr val="0B589F"/>
                </a:solidFill>
                <a:latin typeface="Meiryo" panose="020B0604030504040204" pitchFamily="34" charset="-128"/>
                <a:ea typeface="Meiryo" panose="020B0604030504040204" pitchFamily="34" charset="-128"/>
              </a:rPr>
              <a:t>提案する理由</a:t>
            </a:r>
          </a:p>
          <a:p>
            <a:pPr marL="0" indent="0" algn="ctr">
              <a:lnSpc>
                <a:spcPts val="4500"/>
              </a:lnSpc>
              <a:buNone/>
            </a:pPr>
            <a:r>
              <a:rPr lang="en-US" sz="3600" b="1" noProof="1">
                <a:solidFill>
                  <a:srgbClr val="0B589F"/>
                </a:solidFill>
                <a:latin typeface="Meiryo" panose="020B0604030504040204" pitchFamily="34" charset="-128"/>
                <a:ea typeface="Meiryo" panose="020B0604030504040204" pitchFamily="34" charset="-128"/>
              </a:rPr>
              <a:t>4</a:t>
            </a:r>
          </a:p>
        </p:txBody>
      </p:sp>
      <p:sp>
        <p:nvSpPr>
          <p:cNvPr id="22" name="Text 19"/>
          <p:cNvSpPr/>
          <p:nvPr/>
        </p:nvSpPr>
        <p:spPr>
          <a:xfrm>
            <a:off x="18188673" y="6485384"/>
            <a:ext cx="4460599" cy="1807716"/>
          </a:xfrm>
          <a:prstGeom prst="rect">
            <a:avLst/>
          </a:prstGeom>
          <a:noFill/>
          <a:ln/>
        </p:spPr>
        <p:txBody>
          <a:bodyPr wrap="square" lIns="0" tIns="0" rIns="0" bIns="0" rtlCol="0" anchor="t"/>
          <a:lstStyle/>
          <a:p>
            <a:pPr>
              <a:lnSpc>
                <a:spcPts val="4500"/>
              </a:lnSpc>
            </a:pPr>
            <a:r>
              <a:rPr lang="en-US" sz="3600" noProof="1">
                <a:latin typeface="Meiryo" panose="020B0604030504040204" pitchFamily="34" charset="-128"/>
                <a:ea typeface="Meiryo" panose="020B0604030504040204" pitchFamily="34" charset="-128"/>
              </a:rPr>
              <a:t>国際規格に準拠した</a:t>
            </a:r>
            <a:r>
              <a:rPr lang="en-US" sz="3600" b="1" noProof="1">
                <a:solidFill>
                  <a:srgbClr val="0B589F"/>
                </a:solidFill>
                <a:latin typeface="Meiryo" panose="020B0604030504040204" pitchFamily="34" charset="-128"/>
                <a:ea typeface="Meiryo" panose="020B0604030504040204" pitchFamily="34" charset="-128"/>
              </a:rPr>
              <a:t>「高いセキュリティと安心感」</a:t>
            </a:r>
          </a:p>
        </p:txBody>
      </p:sp>
      <p:sp>
        <p:nvSpPr>
          <p:cNvPr id="23" name="Shape 20"/>
          <p:cNvSpPr/>
          <p:nvPr/>
        </p:nvSpPr>
        <p:spPr>
          <a:xfrm>
            <a:off x="1422578" y="9004300"/>
            <a:ext cx="21541892" cy="1981200"/>
          </a:xfrm>
          <a:prstGeom prst="rect">
            <a:avLst/>
          </a:prstGeom>
          <a:noFill/>
          <a:ln/>
        </p:spPr>
        <p:txBody>
          <a:bodyPr/>
          <a:lstStyle/>
          <a:p>
            <a:endParaRPr lang="en-US" noProof="1"/>
          </a:p>
        </p:txBody>
      </p:sp>
      <p:sp>
        <p:nvSpPr>
          <p:cNvPr id="24" name="Text 21"/>
          <p:cNvSpPr/>
          <p:nvPr/>
        </p:nvSpPr>
        <p:spPr>
          <a:xfrm>
            <a:off x="1287094" y="9114746"/>
            <a:ext cx="21812860" cy="2252133"/>
          </a:xfrm>
          <a:prstGeom prst="rect">
            <a:avLst/>
          </a:prstGeom>
          <a:noFill/>
          <a:ln/>
        </p:spPr>
        <p:txBody>
          <a:bodyPr wrap="square" lIns="0" tIns="0" rIns="0" bIns="0" rtlCol="0" anchor="t"/>
          <a:lstStyle/>
          <a:p>
            <a:pPr marL="0" indent="0" algn="ctr">
              <a:lnSpc>
                <a:spcPts val="6000"/>
              </a:lnSpc>
              <a:buNone/>
            </a:pPr>
            <a:r>
              <a:rPr lang="en-US" sz="4800" noProof="1">
                <a:latin typeface="Meiryo" panose="020B0604030504040204" pitchFamily="34" charset="-128"/>
                <a:ea typeface="Meiryo" panose="020B0604030504040204" pitchFamily="34" charset="-128"/>
              </a:rPr>
              <a:t>トヨクモ スケジューラーを導入して</a:t>
            </a:r>
          </a:p>
          <a:p>
            <a:pPr marL="0" indent="0" algn="ctr">
              <a:lnSpc>
                <a:spcPts val="9000"/>
              </a:lnSpc>
              <a:buNone/>
            </a:pPr>
            <a:r>
              <a:rPr lang="en-US" sz="7200" b="1" noProof="1">
                <a:solidFill>
                  <a:srgbClr val="0B589F"/>
                </a:solidFill>
                <a:latin typeface="Meiryo" panose="020B0604030504040204" pitchFamily="34" charset="-128"/>
                <a:ea typeface="Meiryo" panose="020B0604030504040204" pitchFamily="34" charset="-128"/>
              </a:rPr>
              <a:t>「ムダな時間」の改善</a:t>
            </a:r>
            <a:r>
              <a:rPr lang="en-US" sz="7200" noProof="1">
                <a:latin typeface="Meiryo" panose="020B0604030504040204" pitchFamily="34" charset="-128"/>
                <a:ea typeface="Meiryo" panose="020B0604030504040204" pitchFamily="34" charset="-128"/>
              </a:rPr>
              <a:t>をします</a:t>
            </a:r>
          </a:p>
        </p:txBody>
      </p:sp>
      <p:sp>
        <p:nvSpPr>
          <p:cNvPr id="36" name="Text 2">
            <a:extLst>
              <a:ext uri="{FF2B5EF4-FFF2-40B4-BE49-F238E27FC236}">
                <a16:creationId xmlns:a16="http://schemas.microsoft.com/office/drawing/2014/main" id="{AD7701B4-DF55-F45B-EB8F-83F277B7D6D6}"/>
              </a:ext>
            </a:extLst>
          </p:cNvPr>
          <p:cNvSpPr/>
          <p:nvPr/>
        </p:nvSpPr>
        <p:spPr>
          <a:xfrm>
            <a:off x="711289" y="463884"/>
            <a:ext cx="22472114" cy="965200"/>
          </a:xfrm>
          <a:prstGeom prst="rect">
            <a:avLst/>
          </a:prstGeom>
          <a:noFill/>
          <a:ln/>
        </p:spPr>
        <p:txBody>
          <a:bodyPr wrap="square" lIns="0" tIns="0" rIns="0" bIns="0" rtlCol="0" anchor="t"/>
          <a:lstStyle/>
          <a:p>
            <a:r>
              <a:rPr lang="en-US" sz="4800" b="1" noProof="1">
                <a:latin typeface="Meiryo" panose="020B0604030504040204" pitchFamily="34" charset="-128"/>
                <a:ea typeface="Meiryo" panose="020B0604030504040204" pitchFamily="34" charset="-128"/>
              </a:rPr>
              <a:t>トヨクモスケジューラーを提案する理由</a:t>
            </a:r>
          </a:p>
        </p:txBody>
      </p:sp>
      <p:sp>
        <p:nvSpPr>
          <p:cNvPr id="2" name="Text 4">
            <a:extLst>
              <a:ext uri="{FF2B5EF4-FFF2-40B4-BE49-F238E27FC236}">
                <a16:creationId xmlns:a16="http://schemas.microsoft.com/office/drawing/2014/main" id="{16AFA05B-9C1E-6B7F-72F6-8F39516E99AA}"/>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F7230F0E-2D8A-FC47-F8E4-B1C140DFE6E7}"/>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06</a:t>
            </a:r>
            <a:endParaRPr lang="en-US" spc="-150" noProof="1">
              <a:latin typeface="Meiryo" panose="020B0604030504040204" pitchFamily="34" charset="-128"/>
              <a:ea typeface="Meiryo" panose="020B060403050404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a:blip r:embed="rId3"/>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1244756" y="5353050"/>
            <a:ext cx="2870559" cy="7239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提案する理由</a:t>
            </a:r>
          </a:p>
        </p:txBody>
      </p:sp>
      <p:sp>
        <p:nvSpPr>
          <p:cNvPr id="4" name="Shape 1"/>
          <p:cNvSpPr/>
          <p:nvPr/>
        </p:nvSpPr>
        <p:spPr>
          <a:xfrm>
            <a:off x="1587698" y="6330950"/>
            <a:ext cx="2032254" cy="2032000"/>
          </a:xfrm>
          <a:prstGeom prst="roundRect">
            <a:avLst>
              <a:gd name="adj" fmla="val 49950"/>
            </a:avLst>
          </a:prstGeom>
          <a:noFill/>
          <a:ln w="50800">
            <a:solidFill>
              <a:srgbClr val="0B589F"/>
            </a:solidFill>
            <a:prstDash val="solid"/>
          </a:ln>
        </p:spPr>
        <p:txBody>
          <a:bodyPr/>
          <a:lstStyle/>
          <a:p>
            <a:endParaRPr lang="en-US" noProof="1"/>
          </a:p>
        </p:txBody>
      </p:sp>
      <p:sp>
        <p:nvSpPr>
          <p:cNvPr id="5" name="Text 2"/>
          <p:cNvSpPr/>
          <p:nvPr/>
        </p:nvSpPr>
        <p:spPr>
          <a:xfrm>
            <a:off x="1333667" y="6458293"/>
            <a:ext cx="2540318" cy="1676400"/>
          </a:xfrm>
          <a:prstGeom prst="rect">
            <a:avLst/>
          </a:prstGeom>
          <a:noFill/>
          <a:ln/>
        </p:spPr>
        <p:txBody>
          <a:bodyPr wrap="square" lIns="0" tIns="0" rIns="0" bIns="0" rtlCol="0" anchor="t"/>
          <a:lstStyle/>
          <a:p>
            <a:pPr marL="0" indent="0" algn="ctr">
              <a:lnSpc>
                <a:spcPts val="15000"/>
              </a:lnSpc>
              <a:buNone/>
            </a:pPr>
            <a:r>
              <a:rPr lang="en-US" sz="9600" b="1" noProof="1">
                <a:solidFill>
                  <a:srgbClr val="0B589F"/>
                </a:solidFill>
                <a:latin typeface="Meiryo" panose="020B0604030504040204" pitchFamily="34" charset="-128"/>
                <a:ea typeface="Meiryo" panose="020B0604030504040204" pitchFamily="34" charset="-128"/>
              </a:rPr>
              <a:t>1</a:t>
            </a:r>
          </a:p>
        </p:txBody>
      </p:sp>
      <p:sp>
        <p:nvSpPr>
          <p:cNvPr id="19" name="Text 1">
            <a:extLst>
              <a:ext uri="{FF2B5EF4-FFF2-40B4-BE49-F238E27FC236}">
                <a16:creationId xmlns:a16="http://schemas.microsoft.com/office/drawing/2014/main" id="{E9B0D5F6-2FEC-F123-D847-E885918F6068}"/>
              </a:ext>
            </a:extLst>
          </p:cNvPr>
          <p:cNvSpPr/>
          <p:nvPr/>
        </p:nvSpPr>
        <p:spPr>
          <a:xfrm>
            <a:off x="6223778" y="5707311"/>
            <a:ext cx="12667490" cy="893391"/>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面倒な手続きをせずに、すぐに試せる</a:t>
            </a:r>
            <a:endParaRPr lang="en-US" sz="9600" b="1" noProof="1">
              <a:solidFill>
                <a:srgbClr val="0B589F"/>
              </a:solidFill>
              <a:latin typeface="Meiryo" panose="020B0604030504040204" pitchFamily="34" charset="-128"/>
              <a:ea typeface="Meiryo" panose="020B0604030504040204" pitchFamily="34" charset="-128"/>
            </a:endParaRPr>
          </a:p>
        </p:txBody>
      </p:sp>
      <p:sp>
        <p:nvSpPr>
          <p:cNvPr id="20" name="Text 1">
            <a:extLst>
              <a:ext uri="{FF2B5EF4-FFF2-40B4-BE49-F238E27FC236}">
                <a16:creationId xmlns:a16="http://schemas.microsoft.com/office/drawing/2014/main" id="{435AE56E-8D7F-6897-501F-5D03E6D0AF91}"/>
              </a:ext>
            </a:extLst>
          </p:cNvPr>
          <p:cNvSpPr/>
          <p:nvPr/>
        </p:nvSpPr>
        <p:spPr>
          <a:xfrm>
            <a:off x="5484702" y="6693876"/>
            <a:ext cx="13147013" cy="1756634"/>
          </a:xfrm>
          <a:prstGeom prst="rect">
            <a:avLst/>
          </a:prstGeom>
          <a:noFill/>
          <a:ln/>
        </p:spPr>
        <p:txBody>
          <a:bodyPr wrap="square" lIns="0" tIns="0" rIns="0" bIns="0" rtlCol="0" anchor="t"/>
          <a:lstStyle/>
          <a:p>
            <a:pPr marL="0" indent="0" algn="l">
              <a:buNone/>
            </a:pPr>
            <a:r>
              <a:rPr lang="en-US" sz="9600" b="1" noProof="1">
                <a:solidFill>
                  <a:srgbClr val="0B589F"/>
                </a:solidFill>
                <a:latin typeface="Meiryo" panose="020B0604030504040204" pitchFamily="34" charset="-128"/>
                <a:ea typeface="Meiryo" panose="020B0604030504040204" pitchFamily="34" charset="-128"/>
              </a:rPr>
              <a:t>「あんしん導入」</a:t>
            </a:r>
            <a:endParaRPr lang="en-US" b="1" noProof="1">
              <a:latin typeface="Meiryo" panose="020B0604030504040204" pitchFamily="34" charset="-128"/>
              <a:ea typeface="Meiryo" panose="020B0604030504040204" pitchFamily="34" charset="-128"/>
              <a:cs typeface="Calibri" panose="020F0502020204030204"/>
            </a:endParaRPr>
          </a:p>
        </p:txBody>
      </p:sp>
      <p:sp>
        <p:nvSpPr>
          <p:cNvPr id="2" name="Text 4">
            <a:extLst>
              <a:ext uri="{FF2B5EF4-FFF2-40B4-BE49-F238E27FC236}">
                <a16:creationId xmlns:a16="http://schemas.microsoft.com/office/drawing/2014/main" id="{9D90020C-D8D6-1395-ABF2-8C0F9F643642}"/>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6" name="Text 6">
            <a:extLst>
              <a:ext uri="{FF2B5EF4-FFF2-40B4-BE49-F238E27FC236}">
                <a16:creationId xmlns:a16="http://schemas.microsoft.com/office/drawing/2014/main" id="{3385277A-7A16-81E0-1C26-467C5EE9345F}"/>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07</a:t>
            </a:r>
            <a:endParaRPr lang="en-US" spc="-150" noProof="1">
              <a:latin typeface="Meiryo" panose="020B0604030504040204" pitchFamily="34" charset="-128"/>
              <a:ea typeface="Meiryo" panose="020B060403050404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a:blip r:embed="rId3"/>
          <a:stretch>
            <a:fillRect/>
          </a:stretch>
        </a:blipFill>
        <a:effectLst/>
      </p:bgPr>
    </p:bg>
    <p:spTree>
      <p:nvGrpSpPr>
        <p:cNvPr id="1" name=""/>
        <p:cNvGrpSpPr/>
        <p:nvPr/>
      </p:nvGrpSpPr>
      <p:grpSpPr>
        <a:xfrm>
          <a:off x="0" y="0"/>
          <a:ext cx="0" cy="0"/>
          <a:chOff x="0" y="0"/>
          <a:chExt cx="0" cy="0"/>
        </a:xfrm>
      </p:grpSpPr>
      <p:sp>
        <p:nvSpPr>
          <p:cNvPr id="6" name="Shape 3"/>
          <p:cNvSpPr/>
          <p:nvPr/>
        </p:nvSpPr>
        <p:spPr>
          <a:xfrm>
            <a:off x="711289" y="431800"/>
            <a:ext cx="2730841" cy="762000"/>
          </a:xfrm>
          <a:prstGeom prst="roundRect">
            <a:avLst>
              <a:gd name="adj" fmla="val 13200"/>
            </a:avLst>
          </a:prstGeom>
          <a:noFill/>
          <a:ln w="12700">
            <a:solidFill>
              <a:srgbClr val="81848C"/>
            </a:solidFill>
            <a:prstDash val="solid"/>
          </a:ln>
        </p:spPr>
        <p:txBody>
          <a:bodyPr/>
          <a:lstStyle/>
          <a:p>
            <a:endParaRPr lang="en-US" noProof="1"/>
          </a:p>
        </p:txBody>
      </p:sp>
      <p:sp>
        <p:nvSpPr>
          <p:cNvPr id="7" name="Text 4"/>
          <p:cNvSpPr/>
          <p:nvPr/>
        </p:nvSpPr>
        <p:spPr>
          <a:xfrm>
            <a:off x="1016127" y="715392"/>
            <a:ext cx="2222778" cy="406400"/>
          </a:xfrm>
          <a:prstGeom prst="rect">
            <a:avLst/>
          </a:prstGeom>
          <a:noFill/>
          <a:ln/>
        </p:spPr>
        <p:txBody>
          <a:bodyPr wrap="square" lIns="0" tIns="0" rIns="0" bIns="0" rtlCol="0" anchor="t"/>
          <a:lstStyle/>
          <a:p>
            <a:pPr marL="0" indent="0" algn="l">
              <a:lnSpc>
                <a:spcPts val="2400"/>
              </a:lnSpc>
              <a:buNone/>
            </a:pPr>
            <a:r>
              <a:rPr lang="en-US" sz="2400" b="1" noProof="1">
                <a:solidFill>
                  <a:srgbClr val="81848C"/>
                </a:solidFill>
                <a:latin typeface="Meiryo" panose="020B0604030504040204" pitchFamily="34" charset="-128"/>
                <a:ea typeface="Meiryo" panose="020B0604030504040204" pitchFamily="34" charset="-128"/>
              </a:rPr>
              <a:t>提案する理由①</a:t>
            </a:r>
          </a:p>
        </p:txBody>
      </p:sp>
      <p:sp>
        <p:nvSpPr>
          <p:cNvPr id="8" name="Text 5"/>
          <p:cNvSpPr/>
          <p:nvPr/>
        </p:nvSpPr>
        <p:spPr>
          <a:xfrm>
            <a:off x="4007412" y="495968"/>
            <a:ext cx="16616648" cy="965200"/>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rPr>
              <a:t>面倒な手続きをせずに、すぐに試せる「あんしん導入」</a:t>
            </a:r>
          </a:p>
        </p:txBody>
      </p:sp>
      <p:pic>
        <p:nvPicPr>
          <p:cNvPr id="16" name="Image 1"/>
          <p:cNvPicPr>
            <a:picLocks noChangeAspect="1"/>
          </p:cNvPicPr>
          <p:nvPr/>
        </p:nvPicPr>
        <p:blipFill>
          <a:blip r:embed="rId4"/>
          <a:stretch>
            <a:fillRect/>
          </a:stretch>
        </p:blipFill>
        <p:spPr>
          <a:xfrm>
            <a:off x="1422895" y="4419600"/>
            <a:ext cx="5080000" cy="2857500"/>
          </a:xfrm>
          <a:prstGeom prst="rect">
            <a:avLst/>
          </a:prstGeom>
        </p:spPr>
      </p:pic>
      <p:pic>
        <p:nvPicPr>
          <p:cNvPr id="19" name="Image 2" descr=" "/>
          <p:cNvPicPr>
            <a:picLocks noChangeAspect="1"/>
          </p:cNvPicPr>
          <p:nvPr/>
        </p:nvPicPr>
        <p:blipFill>
          <a:blip r:embed="rId5"/>
          <a:stretch>
            <a:fillRect/>
          </a:stretch>
        </p:blipFill>
        <p:spPr>
          <a:xfrm>
            <a:off x="1422578" y="7848600"/>
            <a:ext cx="609676" cy="609600"/>
          </a:xfrm>
          <a:prstGeom prst="rect">
            <a:avLst/>
          </a:prstGeom>
        </p:spPr>
      </p:pic>
      <p:pic>
        <p:nvPicPr>
          <p:cNvPr id="20" name="Image 3"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1457" y="7962503"/>
            <a:ext cx="88403" cy="82550"/>
          </a:xfrm>
          <a:prstGeom prst="rect">
            <a:avLst/>
          </a:prstGeom>
        </p:spPr>
      </p:pic>
      <p:pic>
        <p:nvPicPr>
          <p:cNvPr id="21" name="Image 4"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37860" y="7960221"/>
            <a:ext cx="86877" cy="87122"/>
          </a:xfrm>
          <a:prstGeom prst="rect">
            <a:avLst/>
          </a:prstGeom>
        </p:spPr>
      </p:pic>
      <p:pic>
        <p:nvPicPr>
          <p:cNvPr id="22" name="Image 5"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7587" y="7978279"/>
            <a:ext cx="76334" cy="71882"/>
          </a:xfrm>
          <a:prstGeom prst="rect">
            <a:avLst/>
          </a:prstGeom>
        </p:spPr>
      </p:pic>
      <p:pic>
        <p:nvPicPr>
          <p:cNvPr id="23" name="Image 6"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6846" y="7951688"/>
            <a:ext cx="90561" cy="94742"/>
          </a:xfrm>
          <a:prstGeom prst="rect">
            <a:avLst/>
          </a:prstGeom>
        </p:spPr>
      </p:pic>
      <p:pic>
        <p:nvPicPr>
          <p:cNvPr id="24" name="Image 7"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51851" y="8108355"/>
            <a:ext cx="158261" cy="256413"/>
          </a:xfrm>
          <a:prstGeom prst="rect">
            <a:avLst/>
          </a:prstGeom>
        </p:spPr>
      </p:pic>
      <p:sp>
        <p:nvSpPr>
          <p:cNvPr id="26" name="Shape 16"/>
          <p:cNvSpPr/>
          <p:nvPr/>
        </p:nvSpPr>
        <p:spPr>
          <a:xfrm>
            <a:off x="2235479" y="7683500"/>
            <a:ext cx="1638505" cy="406400"/>
          </a:xfrm>
          <a:prstGeom prst="roundRect">
            <a:avLst>
              <a:gd name="adj" fmla="val 13500"/>
            </a:avLst>
          </a:prstGeom>
          <a:noFill/>
          <a:ln w="12700">
            <a:solidFill>
              <a:srgbClr val="81848C"/>
            </a:solidFill>
            <a:prstDash val="solid"/>
          </a:ln>
        </p:spPr>
        <p:txBody>
          <a:bodyPr/>
          <a:lstStyle/>
          <a:p>
            <a:endParaRPr lang="en-US" noProof="1"/>
          </a:p>
        </p:txBody>
      </p:sp>
      <p:sp>
        <p:nvSpPr>
          <p:cNvPr id="27" name="Text 17"/>
          <p:cNvSpPr/>
          <p:nvPr/>
        </p:nvSpPr>
        <p:spPr>
          <a:xfrm>
            <a:off x="2438705" y="7759700"/>
            <a:ext cx="1299796" cy="372533"/>
          </a:xfrm>
          <a:prstGeom prst="rect">
            <a:avLst/>
          </a:prstGeom>
          <a:noFill/>
          <a:ln/>
        </p:spPr>
        <p:txBody>
          <a:bodyPr wrap="square" lIns="0" tIns="0" rIns="0" bIns="0" rtlCol="0" anchor="t"/>
          <a:lstStyle/>
          <a:p>
            <a:pPr marL="0" indent="0" algn="ctr">
              <a:lnSpc>
                <a:spcPts val="2400"/>
              </a:lnSpc>
              <a:buNone/>
            </a:pPr>
            <a:r>
              <a:rPr lang="en-US" sz="1600" noProof="1">
                <a:solidFill>
                  <a:srgbClr val="808286"/>
                </a:solidFill>
                <a:latin typeface="Meiryo" panose="020B0604030504040204" pitchFamily="34" charset="-128"/>
                <a:ea typeface="Meiryo" panose="020B0604030504040204" pitchFamily="34" charset="-128"/>
              </a:rPr>
              <a:t>お試し利用前</a:t>
            </a:r>
          </a:p>
        </p:txBody>
      </p:sp>
      <p:sp>
        <p:nvSpPr>
          <p:cNvPr id="28" name="Text 18"/>
          <p:cNvSpPr/>
          <p:nvPr/>
        </p:nvSpPr>
        <p:spPr>
          <a:xfrm>
            <a:off x="2235479" y="8195784"/>
            <a:ext cx="4394749"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導入メリットを確認する</a:t>
            </a:r>
          </a:p>
        </p:txBody>
      </p:sp>
      <p:sp>
        <p:nvSpPr>
          <p:cNvPr id="29" name="Text 19"/>
          <p:cNvSpPr/>
          <p:nvPr/>
        </p:nvSpPr>
        <p:spPr>
          <a:xfrm>
            <a:off x="1422578" y="8808570"/>
            <a:ext cx="5192708" cy="1514433"/>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ウェブサイトや各種資料を用いて、導入により期待できる効果や、使い方などを検討します。</a:t>
            </a:r>
            <a:endParaRPr lang="en-US" sz="2200" noProof="1">
              <a:latin typeface="Meiryo" panose="020B0604030504040204" pitchFamily="34" charset="-128"/>
              <a:ea typeface="Meiryo" panose="020B0604030504040204" pitchFamily="34" charset="-128"/>
              <a:cs typeface="Calibri"/>
            </a:endParaRPr>
          </a:p>
        </p:txBody>
      </p:sp>
      <p:pic>
        <p:nvPicPr>
          <p:cNvPr id="31" name="Image 8"/>
          <p:cNvPicPr>
            <a:picLocks noChangeAspect="1"/>
          </p:cNvPicPr>
          <p:nvPr/>
        </p:nvPicPr>
        <p:blipFill>
          <a:blip r:embed="rId16"/>
          <a:stretch>
            <a:fillRect/>
          </a:stretch>
        </p:blipFill>
        <p:spPr>
          <a:xfrm>
            <a:off x="6909981" y="4419600"/>
            <a:ext cx="5080000" cy="2857500"/>
          </a:xfrm>
          <a:prstGeom prst="rect">
            <a:avLst/>
          </a:prstGeom>
        </p:spPr>
      </p:pic>
      <p:pic>
        <p:nvPicPr>
          <p:cNvPr id="34" name="Image 9" descr=" "/>
          <p:cNvPicPr>
            <a:picLocks noChangeAspect="1"/>
          </p:cNvPicPr>
          <p:nvPr/>
        </p:nvPicPr>
        <p:blipFill>
          <a:blip r:embed="rId17"/>
          <a:stretch>
            <a:fillRect/>
          </a:stretch>
        </p:blipFill>
        <p:spPr>
          <a:xfrm>
            <a:off x="6909664" y="7848600"/>
            <a:ext cx="609676" cy="609600"/>
          </a:xfrm>
          <a:prstGeom prst="rect">
            <a:avLst/>
          </a:prstGeom>
        </p:spPr>
      </p:pic>
      <p:pic>
        <p:nvPicPr>
          <p:cNvPr id="35" name="Image 10"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22564" y="8103394"/>
            <a:ext cx="178963" cy="261366"/>
          </a:xfrm>
          <a:prstGeom prst="rect">
            <a:avLst/>
          </a:prstGeom>
        </p:spPr>
      </p:pic>
      <p:pic>
        <p:nvPicPr>
          <p:cNvPr id="36" name="Image 11"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28543" y="7962503"/>
            <a:ext cx="88403" cy="82550"/>
          </a:xfrm>
          <a:prstGeom prst="rect">
            <a:avLst/>
          </a:prstGeom>
        </p:spPr>
      </p:pic>
      <p:pic>
        <p:nvPicPr>
          <p:cNvPr id="37" name="Image 12"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4946" y="7960221"/>
            <a:ext cx="86877" cy="87122"/>
          </a:xfrm>
          <a:prstGeom prst="rect">
            <a:avLst/>
          </a:prstGeom>
        </p:spPr>
      </p:pic>
      <p:pic>
        <p:nvPicPr>
          <p:cNvPr id="38" name="Image 13"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224673" y="7978279"/>
            <a:ext cx="76334" cy="71882"/>
          </a:xfrm>
          <a:prstGeom prst="rect">
            <a:avLst/>
          </a:prstGeom>
        </p:spPr>
      </p:pic>
      <p:pic>
        <p:nvPicPr>
          <p:cNvPr id="39" name="Image 14"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314080" y="7951688"/>
            <a:ext cx="90437" cy="94742"/>
          </a:xfrm>
          <a:prstGeom prst="rect">
            <a:avLst/>
          </a:prstGeom>
        </p:spPr>
      </p:pic>
      <p:sp>
        <p:nvSpPr>
          <p:cNvPr id="41" name="Shape 24"/>
          <p:cNvSpPr/>
          <p:nvPr/>
        </p:nvSpPr>
        <p:spPr>
          <a:xfrm>
            <a:off x="7722565" y="7683500"/>
            <a:ext cx="1854432" cy="406400"/>
          </a:xfrm>
          <a:prstGeom prst="roundRect">
            <a:avLst>
              <a:gd name="adj" fmla="val 13500"/>
            </a:avLst>
          </a:prstGeom>
          <a:noFill/>
          <a:ln w="12700">
            <a:solidFill>
              <a:srgbClr val="81848C"/>
            </a:solidFill>
            <a:prstDash val="solid"/>
          </a:ln>
        </p:spPr>
        <p:txBody>
          <a:bodyPr/>
          <a:lstStyle/>
          <a:p>
            <a:endParaRPr lang="en-US" noProof="1"/>
          </a:p>
        </p:txBody>
      </p:sp>
      <p:sp>
        <p:nvSpPr>
          <p:cNvPr id="42" name="Text 25"/>
          <p:cNvSpPr/>
          <p:nvPr/>
        </p:nvSpPr>
        <p:spPr>
          <a:xfrm>
            <a:off x="7925791" y="7759700"/>
            <a:ext cx="1515723"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お試し利用開始</a:t>
            </a:r>
          </a:p>
        </p:txBody>
      </p:sp>
      <p:sp>
        <p:nvSpPr>
          <p:cNvPr id="43" name="Text 26"/>
          <p:cNvSpPr/>
          <p:nvPr/>
        </p:nvSpPr>
        <p:spPr>
          <a:xfrm>
            <a:off x="7722565" y="8195784"/>
            <a:ext cx="4394749"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無料お試しに申込む</a:t>
            </a:r>
          </a:p>
        </p:txBody>
      </p:sp>
      <p:sp>
        <p:nvSpPr>
          <p:cNvPr id="44" name="Text 27"/>
          <p:cNvSpPr/>
          <p:nvPr/>
        </p:nvSpPr>
        <p:spPr>
          <a:xfrm>
            <a:off x="7035186" y="8808570"/>
            <a:ext cx="4708552" cy="2111333"/>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ウェブサイトの「無料で始める」ボタンをクリックすると、無料お試しの利用を開始でき、自動で課金されることはありません。</a:t>
            </a:r>
          </a:p>
        </p:txBody>
      </p:sp>
      <p:pic>
        <p:nvPicPr>
          <p:cNvPr id="46" name="Image 15"/>
          <p:cNvPicPr>
            <a:picLocks noChangeAspect="1"/>
          </p:cNvPicPr>
          <p:nvPr/>
        </p:nvPicPr>
        <p:blipFill>
          <a:blip r:embed="rId26"/>
          <a:stretch>
            <a:fillRect/>
          </a:stretch>
        </p:blipFill>
        <p:spPr>
          <a:xfrm>
            <a:off x="12397066" y="4419600"/>
            <a:ext cx="5080000" cy="2857500"/>
          </a:xfrm>
          <a:prstGeom prst="rect">
            <a:avLst/>
          </a:prstGeom>
        </p:spPr>
      </p:pic>
      <p:pic>
        <p:nvPicPr>
          <p:cNvPr id="49" name="Image 16" descr=" "/>
          <p:cNvPicPr>
            <a:picLocks noChangeAspect="1"/>
          </p:cNvPicPr>
          <p:nvPr/>
        </p:nvPicPr>
        <p:blipFill>
          <a:blip r:embed="rId27"/>
          <a:stretch>
            <a:fillRect/>
          </a:stretch>
        </p:blipFill>
        <p:spPr>
          <a:xfrm>
            <a:off x="12396749" y="7848600"/>
            <a:ext cx="609676" cy="609600"/>
          </a:xfrm>
          <a:prstGeom prst="rect">
            <a:avLst/>
          </a:prstGeom>
        </p:spPr>
      </p:pic>
      <p:pic>
        <p:nvPicPr>
          <p:cNvPr id="50" name="Image 17"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2606078" y="8103493"/>
            <a:ext cx="180874" cy="266192"/>
          </a:xfrm>
          <a:prstGeom prst="rect">
            <a:avLst/>
          </a:prstGeom>
        </p:spPr>
      </p:pic>
      <p:pic>
        <p:nvPicPr>
          <p:cNvPr id="51" name="Image 18"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15628" y="7962503"/>
            <a:ext cx="88403" cy="82550"/>
          </a:xfrm>
          <a:prstGeom prst="rect">
            <a:avLst/>
          </a:prstGeom>
        </p:spPr>
      </p:pic>
      <p:pic>
        <p:nvPicPr>
          <p:cNvPr id="52" name="Image 19"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12031" y="7960221"/>
            <a:ext cx="86877" cy="87122"/>
          </a:xfrm>
          <a:prstGeom prst="rect">
            <a:avLst/>
          </a:prstGeom>
        </p:spPr>
      </p:pic>
      <p:pic>
        <p:nvPicPr>
          <p:cNvPr id="53" name="Image 20"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2711759" y="7978279"/>
            <a:ext cx="76334" cy="71882"/>
          </a:xfrm>
          <a:prstGeom prst="rect">
            <a:avLst/>
          </a:prstGeom>
        </p:spPr>
      </p:pic>
      <p:pic>
        <p:nvPicPr>
          <p:cNvPr id="54" name="Image 21"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801166" y="7951688"/>
            <a:ext cx="90437" cy="94742"/>
          </a:xfrm>
          <a:prstGeom prst="rect">
            <a:avLst/>
          </a:prstGeom>
        </p:spPr>
      </p:pic>
      <p:sp>
        <p:nvSpPr>
          <p:cNvPr id="56" name="Shape 32"/>
          <p:cNvSpPr/>
          <p:nvPr/>
        </p:nvSpPr>
        <p:spPr>
          <a:xfrm>
            <a:off x="13209651" y="7683500"/>
            <a:ext cx="1638505" cy="406400"/>
          </a:xfrm>
          <a:prstGeom prst="roundRect">
            <a:avLst>
              <a:gd name="adj" fmla="val 13500"/>
            </a:avLst>
          </a:prstGeom>
          <a:noFill/>
          <a:ln w="12700">
            <a:solidFill>
              <a:srgbClr val="81848C"/>
            </a:solidFill>
            <a:prstDash val="solid"/>
          </a:ln>
        </p:spPr>
        <p:txBody>
          <a:bodyPr/>
          <a:lstStyle/>
          <a:p>
            <a:endParaRPr lang="en-US" noProof="1"/>
          </a:p>
        </p:txBody>
      </p:sp>
      <p:sp>
        <p:nvSpPr>
          <p:cNvPr id="57" name="Text 33"/>
          <p:cNvSpPr/>
          <p:nvPr/>
        </p:nvSpPr>
        <p:spPr>
          <a:xfrm>
            <a:off x="13412876" y="7759700"/>
            <a:ext cx="1299796"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お試し利用中</a:t>
            </a:r>
          </a:p>
        </p:txBody>
      </p:sp>
      <p:sp>
        <p:nvSpPr>
          <p:cNvPr id="58" name="Text 34"/>
          <p:cNvSpPr/>
          <p:nvPr/>
        </p:nvSpPr>
        <p:spPr>
          <a:xfrm>
            <a:off x="13209651" y="8195784"/>
            <a:ext cx="4394749"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いろんな機能を試す</a:t>
            </a:r>
          </a:p>
        </p:txBody>
      </p:sp>
      <p:sp>
        <p:nvSpPr>
          <p:cNvPr id="59" name="Text 35"/>
          <p:cNvSpPr/>
          <p:nvPr/>
        </p:nvSpPr>
        <p:spPr>
          <a:xfrm>
            <a:off x="12396749" y="8826499"/>
            <a:ext cx="5156845" cy="1496503"/>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30日間すべての機能を無料で試せる「無料お試し」を利用して、使い方や運用方法などを確かめます。</a:t>
            </a:r>
          </a:p>
        </p:txBody>
      </p:sp>
      <p:pic>
        <p:nvPicPr>
          <p:cNvPr id="61" name="Image 22"/>
          <p:cNvPicPr>
            <a:picLocks noChangeAspect="1"/>
          </p:cNvPicPr>
          <p:nvPr/>
        </p:nvPicPr>
        <p:blipFill>
          <a:blip r:embed="rId30"/>
          <a:stretch>
            <a:fillRect/>
          </a:stretch>
        </p:blipFill>
        <p:spPr>
          <a:xfrm>
            <a:off x="17884152" y="4419600"/>
            <a:ext cx="5080000" cy="2857500"/>
          </a:xfrm>
          <a:prstGeom prst="rect">
            <a:avLst/>
          </a:prstGeom>
        </p:spPr>
      </p:pic>
      <p:pic>
        <p:nvPicPr>
          <p:cNvPr id="64" name="Image 23" descr=" "/>
          <p:cNvPicPr>
            <a:picLocks noChangeAspect="1"/>
          </p:cNvPicPr>
          <p:nvPr/>
        </p:nvPicPr>
        <p:blipFill>
          <a:blip r:embed="rId31"/>
          <a:stretch>
            <a:fillRect/>
          </a:stretch>
        </p:blipFill>
        <p:spPr>
          <a:xfrm>
            <a:off x="17883835" y="7848600"/>
            <a:ext cx="609676" cy="609600"/>
          </a:xfrm>
          <a:prstGeom prst="rect">
            <a:avLst/>
          </a:prstGeom>
        </p:spPr>
      </p:pic>
      <p:pic>
        <p:nvPicPr>
          <p:cNvPr id="65" name="Image 24"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091377" y="8108355"/>
            <a:ext cx="192174" cy="256286"/>
          </a:xfrm>
          <a:prstGeom prst="rect">
            <a:avLst/>
          </a:prstGeom>
        </p:spPr>
      </p:pic>
      <p:pic>
        <p:nvPicPr>
          <p:cNvPr id="66" name="Image 25"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002714" y="7962503"/>
            <a:ext cx="88403" cy="82550"/>
          </a:xfrm>
          <a:prstGeom prst="rect">
            <a:avLst/>
          </a:prstGeom>
        </p:spPr>
      </p:pic>
      <p:pic>
        <p:nvPicPr>
          <p:cNvPr id="67" name="Image 26"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99117" y="7960221"/>
            <a:ext cx="86877" cy="87122"/>
          </a:xfrm>
          <a:prstGeom prst="rect">
            <a:avLst/>
          </a:prstGeom>
        </p:spPr>
      </p:pic>
      <p:pic>
        <p:nvPicPr>
          <p:cNvPr id="68" name="Image 27"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198844" y="7978279"/>
            <a:ext cx="76334" cy="71882"/>
          </a:xfrm>
          <a:prstGeom prst="rect">
            <a:avLst/>
          </a:prstGeom>
        </p:spPr>
      </p:pic>
      <p:pic>
        <p:nvPicPr>
          <p:cNvPr id="69" name="Image 28"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288252" y="7951688"/>
            <a:ext cx="90437" cy="94742"/>
          </a:xfrm>
          <a:prstGeom prst="rect">
            <a:avLst/>
          </a:prstGeom>
        </p:spPr>
      </p:pic>
      <p:sp>
        <p:nvSpPr>
          <p:cNvPr id="71" name="Shape 40"/>
          <p:cNvSpPr/>
          <p:nvPr/>
        </p:nvSpPr>
        <p:spPr>
          <a:xfrm>
            <a:off x="18696737" y="7683500"/>
            <a:ext cx="1638505" cy="406400"/>
          </a:xfrm>
          <a:prstGeom prst="roundRect">
            <a:avLst>
              <a:gd name="adj" fmla="val 13500"/>
            </a:avLst>
          </a:prstGeom>
          <a:noFill/>
          <a:ln w="12700">
            <a:solidFill>
              <a:srgbClr val="81848C"/>
            </a:solidFill>
            <a:prstDash val="solid"/>
          </a:ln>
        </p:spPr>
        <p:txBody>
          <a:bodyPr/>
          <a:lstStyle/>
          <a:p>
            <a:endParaRPr lang="en-US" noProof="1"/>
          </a:p>
        </p:txBody>
      </p:sp>
      <p:sp>
        <p:nvSpPr>
          <p:cNvPr id="72" name="Text 41"/>
          <p:cNvSpPr/>
          <p:nvPr/>
        </p:nvSpPr>
        <p:spPr>
          <a:xfrm>
            <a:off x="18899962" y="7759700"/>
            <a:ext cx="1299796" cy="372533"/>
          </a:xfrm>
          <a:prstGeom prst="rect">
            <a:avLst/>
          </a:prstGeom>
          <a:noFill/>
          <a:ln/>
        </p:spPr>
        <p:txBody>
          <a:bodyPr wrap="square" lIns="0" tIns="0" rIns="0" bIns="0" rtlCol="0" anchor="t"/>
          <a:lstStyle/>
          <a:p>
            <a:pPr marL="0" indent="0" algn="ctr">
              <a:lnSpc>
                <a:spcPts val="2400"/>
              </a:lnSpc>
              <a:buNone/>
            </a:pPr>
            <a:r>
              <a:rPr lang="en-US" sz="1600" noProof="1">
                <a:solidFill>
                  <a:srgbClr val="81848C"/>
                </a:solidFill>
                <a:latin typeface="Meiryo" panose="020B0604030504040204" pitchFamily="34" charset="-128"/>
                <a:ea typeface="Meiryo" panose="020B0604030504040204" pitchFamily="34" charset="-128"/>
              </a:rPr>
              <a:t>お試し利用後</a:t>
            </a:r>
          </a:p>
        </p:txBody>
      </p:sp>
      <p:sp>
        <p:nvSpPr>
          <p:cNvPr id="73" name="Text 42"/>
          <p:cNvSpPr/>
          <p:nvPr/>
        </p:nvSpPr>
        <p:spPr>
          <a:xfrm>
            <a:off x="18696737" y="8195784"/>
            <a:ext cx="4394749" cy="609600"/>
          </a:xfrm>
          <a:prstGeom prst="rect">
            <a:avLst/>
          </a:prstGeom>
          <a:noFill/>
          <a:ln/>
        </p:spPr>
        <p:txBody>
          <a:bodyPr wrap="square" lIns="0" tIns="0" rIns="0" bIns="0" rtlCol="0" anchor="t"/>
          <a:lstStyle/>
          <a:p>
            <a:pPr marL="0" indent="0" algn="l">
              <a:lnSpc>
                <a:spcPts val="3750"/>
              </a:lnSpc>
              <a:buNone/>
            </a:pPr>
            <a:r>
              <a:rPr lang="en-US" sz="2800" b="1" noProof="1">
                <a:solidFill>
                  <a:srgbClr val="0B589F"/>
                </a:solidFill>
                <a:latin typeface="Meiryo" panose="020B0604030504040204" pitchFamily="34" charset="-128"/>
                <a:ea typeface="Meiryo" panose="020B0604030504040204" pitchFamily="34" charset="-128"/>
              </a:rPr>
              <a:t>利用プランを選ぶ</a:t>
            </a:r>
          </a:p>
        </p:txBody>
      </p:sp>
      <p:sp>
        <p:nvSpPr>
          <p:cNvPr id="74" name="Text 43"/>
          <p:cNvSpPr/>
          <p:nvPr/>
        </p:nvSpPr>
        <p:spPr>
          <a:xfrm>
            <a:off x="18009357" y="8806308"/>
            <a:ext cx="4705766" cy="1607692"/>
          </a:xfrm>
          <a:prstGeom prst="rect">
            <a:avLst/>
          </a:prstGeom>
          <a:noFill/>
          <a:ln/>
        </p:spPr>
        <p:txBody>
          <a:bodyPr wrap="square" lIns="0" tIns="0" rIns="0" bIns="0" rtlCol="0" anchor="t"/>
          <a:lstStyle/>
          <a:p>
            <a:pPr marL="0" indent="0" algn="l">
              <a:lnSpc>
                <a:spcPct val="150000"/>
              </a:lnSpc>
              <a:buNone/>
            </a:pPr>
            <a:r>
              <a:rPr lang="en-US" sz="2200" noProof="1">
                <a:latin typeface="Meiryo" panose="020B0604030504040204" pitchFamily="34" charset="-128"/>
                <a:ea typeface="Meiryo" panose="020B0604030504040204" pitchFamily="34" charset="-128"/>
              </a:rPr>
              <a:t>お試し期間を終了した後は、任意のプラン（有償・無償）を選ぶだけで継続して利用できます。</a:t>
            </a:r>
          </a:p>
        </p:txBody>
      </p:sp>
      <p:sp>
        <p:nvSpPr>
          <p:cNvPr id="75" name="Shape 44"/>
          <p:cNvSpPr/>
          <p:nvPr/>
        </p:nvSpPr>
        <p:spPr>
          <a:xfrm>
            <a:off x="16219927" y="2794000"/>
            <a:ext cx="1524191" cy="1524000"/>
          </a:xfrm>
          <a:prstGeom prst="rect">
            <a:avLst/>
          </a:prstGeom>
          <a:noFill/>
          <a:ln/>
        </p:spPr>
        <p:txBody>
          <a:bodyPr/>
          <a:lstStyle/>
          <a:p>
            <a:endParaRPr lang="en-US" noProof="1"/>
          </a:p>
        </p:txBody>
      </p:sp>
      <p:pic>
        <p:nvPicPr>
          <p:cNvPr id="76" name="Image 29"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6219927" y="2794000"/>
            <a:ext cx="1524191" cy="1524000"/>
          </a:xfrm>
          <a:prstGeom prst="rect">
            <a:avLst/>
          </a:prstGeom>
        </p:spPr>
      </p:pic>
      <p:sp>
        <p:nvSpPr>
          <p:cNvPr id="77" name="Shape 45"/>
          <p:cNvSpPr/>
          <p:nvPr/>
        </p:nvSpPr>
        <p:spPr>
          <a:xfrm>
            <a:off x="16498568" y="3161506"/>
            <a:ext cx="990724" cy="812800"/>
          </a:xfrm>
          <a:prstGeom prst="rect">
            <a:avLst/>
          </a:prstGeom>
          <a:noFill/>
          <a:ln/>
        </p:spPr>
        <p:txBody>
          <a:bodyPr/>
          <a:lstStyle/>
          <a:p>
            <a:endParaRPr lang="en-US" noProof="1"/>
          </a:p>
        </p:txBody>
      </p:sp>
      <p:sp>
        <p:nvSpPr>
          <p:cNvPr id="78" name="Text 46"/>
          <p:cNvSpPr/>
          <p:nvPr/>
        </p:nvSpPr>
        <p:spPr>
          <a:xfrm>
            <a:off x="16442999" y="3091148"/>
            <a:ext cx="1101863" cy="923925"/>
          </a:xfrm>
          <a:prstGeom prst="rect">
            <a:avLst/>
          </a:prstGeom>
          <a:noFill/>
          <a:ln/>
        </p:spPr>
        <p:txBody>
          <a:bodyPr wrap="square" lIns="0" tIns="0" rIns="0" bIns="0" rtlCol="0" anchor="ctr"/>
          <a:lstStyle/>
          <a:p>
            <a:pPr marL="0" indent="0" algn="ctr">
              <a:lnSpc>
                <a:spcPts val="3150"/>
              </a:lnSpc>
              <a:buNone/>
            </a:pPr>
            <a:r>
              <a:rPr lang="en-US" sz="2800" b="1" noProof="1">
                <a:solidFill>
                  <a:schemeClr val="bg1"/>
                </a:solidFill>
                <a:latin typeface="Meiryo" panose="020B0604030504040204" pitchFamily="34" charset="-128"/>
                <a:ea typeface="Meiryo" panose="020B0604030504040204" pitchFamily="34" charset="-128"/>
              </a:rPr>
              <a:t>無料</a:t>
            </a:r>
          </a:p>
          <a:p>
            <a:pPr marL="0" indent="0" algn="ctr">
              <a:lnSpc>
                <a:spcPts val="3150"/>
              </a:lnSpc>
              <a:buNone/>
            </a:pPr>
            <a:r>
              <a:rPr lang="en-US" sz="2800" b="1" noProof="1">
                <a:solidFill>
                  <a:schemeClr val="bg1"/>
                </a:solidFill>
                <a:latin typeface="Meiryo" panose="020B0604030504040204" pitchFamily="34" charset="-128"/>
                <a:ea typeface="Meiryo" panose="020B0604030504040204" pitchFamily="34" charset="-128"/>
              </a:rPr>
              <a:t>お試し</a:t>
            </a:r>
          </a:p>
        </p:txBody>
      </p:sp>
      <p:sp>
        <p:nvSpPr>
          <p:cNvPr id="79" name="Text 47"/>
          <p:cNvSpPr/>
          <p:nvPr/>
        </p:nvSpPr>
        <p:spPr>
          <a:xfrm>
            <a:off x="1418262" y="2796096"/>
            <a:ext cx="12113497" cy="1206500"/>
          </a:xfrm>
          <a:prstGeom prst="rect">
            <a:avLst/>
          </a:prstGeom>
          <a:noFill/>
          <a:ln/>
        </p:spPr>
        <p:txBody>
          <a:bodyPr wrap="square" lIns="0" tIns="0" rIns="0" bIns="0" rtlCol="0" anchor="t"/>
          <a:lstStyle/>
          <a:p>
            <a:pPr marL="0" indent="0" algn="l">
              <a:lnSpc>
                <a:spcPts val="7500"/>
              </a:lnSpc>
              <a:buNone/>
            </a:pPr>
            <a:r>
              <a:rPr lang="en-US" sz="6000" b="1" noProof="1">
                <a:solidFill>
                  <a:srgbClr val="0B589F"/>
                </a:solidFill>
                <a:latin typeface="Meiryo" panose="020B0604030504040204" pitchFamily="34" charset="-128"/>
                <a:ea typeface="Meiryo" panose="020B0604030504040204" pitchFamily="34" charset="-128"/>
              </a:rPr>
              <a:t>無料ですべての機能が試せます</a:t>
            </a:r>
          </a:p>
        </p:txBody>
      </p:sp>
      <p:sp>
        <p:nvSpPr>
          <p:cNvPr id="2" name="Text 4">
            <a:extLst>
              <a:ext uri="{FF2B5EF4-FFF2-40B4-BE49-F238E27FC236}">
                <a16:creationId xmlns:a16="http://schemas.microsoft.com/office/drawing/2014/main" id="{CE9D9EFA-7C3C-103F-FC70-9F93BBC03992}"/>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3" name="Text 6">
            <a:extLst>
              <a:ext uri="{FF2B5EF4-FFF2-40B4-BE49-F238E27FC236}">
                <a16:creationId xmlns:a16="http://schemas.microsoft.com/office/drawing/2014/main" id="{3D0CE880-C43D-1AD6-4CC1-518B26DA9388}"/>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08</a:t>
            </a:r>
            <a:endParaRPr lang="en-US" spc="-150" noProof="1">
              <a:latin typeface="Meiryo" panose="020B0604030504040204" pitchFamily="34" charset="-128"/>
              <a:ea typeface="Meiryo" panose="020B060403050404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1E98F61A-E0EB-DA68-C871-F964D8029E9D}"/>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ABEA7F31-CEEC-AB67-1E9D-4BA30AD20B59}"/>
              </a:ext>
            </a:extLst>
          </p:cNvPr>
          <p:cNvSpPr/>
          <p:nvPr/>
        </p:nvSpPr>
        <p:spPr>
          <a:xfrm>
            <a:off x="1244756" y="5353050"/>
            <a:ext cx="2870559" cy="723900"/>
          </a:xfrm>
          <a:prstGeom prst="rect">
            <a:avLst/>
          </a:prstGeom>
          <a:noFill/>
          <a:ln/>
        </p:spPr>
        <p:txBody>
          <a:bodyPr wrap="square" lIns="0" tIns="0" rIns="0" bIns="0" rtlCol="0" anchor="t"/>
          <a:lstStyle/>
          <a:p>
            <a:pPr marL="0" indent="0" algn="l">
              <a:lnSpc>
                <a:spcPts val="4500"/>
              </a:lnSpc>
              <a:buNone/>
            </a:pPr>
            <a:r>
              <a:rPr lang="en-US" sz="3600" b="1" noProof="1">
                <a:solidFill>
                  <a:srgbClr val="0B589F"/>
                </a:solidFill>
                <a:latin typeface="Meiryo" panose="020B0604030504040204" pitchFamily="34" charset="-128"/>
                <a:ea typeface="Meiryo" panose="020B0604030504040204" pitchFamily="34" charset="-128"/>
              </a:rPr>
              <a:t>提案する理由</a:t>
            </a:r>
          </a:p>
        </p:txBody>
      </p:sp>
      <p:sp>
        <p:nvSpPr>
          <p:cNvPr id="4" name="Shape 1">
            <a:extLst>
              <a:ext uri="{FF2B5EF4-FFF2-40B4-BE49-F238E27FC236}">
                <a16:creationId xmlns:a16="http://schemas.microsoft.com/office/drawing/2014/main" id="{81C943BC-A1E8-5E54-BD47-2C403CA5AB5B}"/>
              </a:ext>
            </a:extLst>
          </p:cNvPr>
          <p:cNvSpPr/>
          <p:nvPr/>
        </p:nvSpPr>
        <p:spPr>
          <a:xfrm>
            <a:off x="1587698" y="6330950"/>
            <a:ext cx="2032254" cy="2032000"/>
          </a:xfrm>
          <a:prstGeom prst="roundRect">
            <a:avLst>
              <a:gd name="adj" fmla="val 49950"/>
            </a:avLst>
          </a:prstGeom>
          <a:noFill/>
          <a:ln w="50800">
            <a:solidFill>
              <a:srgbClr val="0B589F"/>
            </a:solidFill>
            <a:prstDash val="solid"/>
          </a:ln>
        </p:spPr>
        <p:txBody>
          <a:bodyPr/>
          <a:lstStyle/>
          <a:p>
            <a:endParaRPr lang="en-US" noProof="1"/>
          </a:p>
        </p:txBody>
      </p:sp>
      <p:sp>
        <p:nvSpPr>
          <p:cNvPr id="5" name="Text 2">
            <a:extLst>
              <a:ext uri="{FF2B5EF4-FFF2-40B4-BE49-F238E27FC236}">
                <a16:creationId xmlns:a16="http://schemas.microsoft.com/office/drawing/2014/main" id="{B5C579D0-674E-BC7E-5FDC-C0584773C09A}"/>
              </a:ext>
            </a:extLst>
          </p:cNvPr>
          <p:cNvSpPr/>
          <p:nvPr/>
        </p:nvSpPr>
        <p:spPr>
          <a:xfrm>
            <a:off x="1333667" y="6458293"/>
            <a:ext cx="2540318" cy="1676400"/>
          </a:xfrm>
          <a:prstGeom prst="rect">
            <a:avLst/>
          </a:prstGeom>
          <a:noFill/>
          <a:ln/>
        </p:spPr>
        <p:txBody>
          <a:bodyPr wrap="square" lIns="0" tIns="0" rIns="0" bIns="0" rtlCol="0" anchor="t"/>
          <a:lstStyle/>
          <a:p>
            <a:pPr marL="0" indent="0" algn="ctr">
              <a:lnSpc>
                <a:spcPts val="15000"/>
              </a:lnSpc>
              <a:buNone/>
            </a:pPr>
            <a:r>
              <a:rPr lang="en-US" sz="9600" b="1" noProof="1">
                <a:solidFill>
                  <a:srgbClr val="0B589F"/>
                </a:solidFill>
                <a:latin typeface="Meiryo" panose="020B0604030504040204" pitchFamily="34" charset="-128"/>
                <a:ea typeface="Meiryo" panose="020B0604030504040204" pitchFamily="34" charset="-128"/>
              </a:rPr>
              <a:t>2</a:t>
            </a:r>
            <a:endParaRPr lang="en-US" b="1" noProof="1">
              <a:latin typeface="Meiryo" panose="020B0604030504040204" pitchFamily="34" charset="-128"/>
              <a:ea typeface="Meiryo" panose="020B0604030504040204" pitchFamily="34" charset="-128"/>
            </a:endParaRPr>
          </a:p>
        </p:txBody>
      </p:sp>
      <p:sp>
        <p:nvSpPr>
          <p:cNvPr id="19" name="Text 1">
            <a:extLst>
              <a:ext uri="{FF2B5EF4-FFF2-40B4-BE49-F238E27FC236}">
                <a16:creationId xmlns:a16="http://schemas.microsoft.com/office/drawing/2014/main" id="{9920E0B1-190A-852D-BE68-B938CD2209CA}"/>
              </a:ext>
            </a:extLst>
          </p:cNvPr>
          <p:cNvSpPr/>
          <p:nvPr/>
        </p:nvSpPr>
        <p:spPr>
          <a:xfrm>
            <a:off x="6223778" y="5707311"/>
            <a:ext cx="12667490" cy="893391"/>
          </a:xfrm>
          <a:prstGeom prst="rect">
            <a:avLst/>
          </a:prstGeom>
          <a:noFill/>
          <a:ln/>
        </p:spPr>
        <p:txBody>
          <a:bodyPr wrap="square" lIns="0" tIns="0" rIns="0" bIns="0" rtlCol="0" anchor="t"/>
          <a:lstStyle/>
          <a:p>
            <a:pPr marL="0" indent="0" algn="l">
              <a:lnSpc>
                <a:spcPts val="6000"/>
              </a:lnSpc>
              <a:buNone/>
            </a:pPr>
            <a:r>
              <a:rPr lang="en-US" sz="4800" b="1" noProof="1">
                <a:latin typeface="Meiryo" panose="020B0604030504040204" pitchFamily="34" charset="-128"/>
                <a:ea typeface="Meiryo" panose="020B0604030504040204" pitchFamily="34" charset="-128"/>
                <a:cs typeface="Calibri"/>
              </a:rPr>
              <a:t>専門知識なくてもすぐに使える</a:t>
            </a:r>
          </a:p>
        </p:txBody>
      </p:sp>
      <p:sp>
        <p:nvSpPr>
          <p:cNvPr id="20" name="Text 1">
            <a:extLst>
              <a:ext uri="{FF2B5EF4-FFF2-40B4-BE49-F238E27FC236}">
                <a16:creationId xmlns:a16="http://schemas.microsoft.com/office/drawing/2014/main" id="{DD3D32A8-3AFC-CD65-2F6A-8F45D28A9710}"/>
              </a:ext>
            </a:extLst>
          </p:cNvPr>
          <p:cNvSpPr/>
          <p:nvPr/>
        </p:nvSpPr>
        <p:spPr>
          <a:xfrm>
            <a:off x="5484702" y="6693876"/>
            <a:ext cx="13147013" cy="1756634"/>
          </a:xfrm>
          <a:prstGeom prst="rect">
            <a:avLst/>
          </a:prstGeom>
          <a:noFill/>
          <a:ln/>
        </p:spPr>
        <p:txBody>
          <a:bodyPr wrap="square" lIns="0" tIns="0" rIns="0" bIns="0" rtlCol="0" anchor="t"/>
          <a:lstStyle/>
          <a:p>
            <a:pPr marL="0" indent="0" algn="l">
              <a:buNone/>
            </a:pPr>
            <a:r>
              <a:rPr lang="en-US" sz="9600" b="1" noProof="1">
                <a:solidFill>
                  <a:srgbClr val="0B589F"/>
                </a:solidFill>
                <a:latin typeface="Meiryo" panose="020B0604030504040204" pitchFamily="34" charset="-128"/>
                <a:ea typeface="Meiryo" panose="020B0604030504040204" pitchFamily="34" charset="-128"/>
              </a:rPr>
              <a:t>「カンタンな操作」</a:t>
            </a:r>
            <a:endParaRPr lang="en-US" b="1" noProof="1">
              <a:latin typeface="Meiryo" panose="020B0604030504040204" pitchFamily="34" charset="-128"/>
              <a:ea typeface="Meiryo" panose="020B0604030504040204" pitchFamily="34" charset="-128"/>
              <a:cs typeface="Calibri" panose="020F0502020204030204"/>
            </a:endParaRPr>
          </a:p>
        </p:txBody>
      </p:sp>
      <p:sp>
        <p:nvSpPr>
          <p:cNvPr id="2" name="Text 4">
            <a:extLst>
              <a:ext uri="{FF2B5EF4-FFF2-40B4-BE49-F238E27FC236}">
                <a16:creationId xmlns:a16="http://schemas.microsoft.com/office/drawing/2014/main" id="{BAD82685-5996-84AC-7D1A-F908B1AF464D}"/>
              </a:ext>
            </a:extLst>
          </p:cNvPr>
          <p:cNvSpPr/>
          <p:nvPr/>
        </p:nvSpPr>
        <p:spPr>
          <a:xfrm>
            <a:off x="711289" y="13131800"/>
            <a:ext cx="3873984" cy="482600"/>
          </a:xfrm>
          <a:prstGeom prst="rect">
            <a:avLst/>
          </a:prstGeom>
          <a:noFill/>
          <a:ln/>
        </p:spPr>
        <p:txBody>
          <a:bodyPr wrap="square" lIns="0" tIns="0" rIns="0" bIns="0" rtlCol="0" anchor="t"/>
          <a:lstStyle/>
          <a:p>
            <a:pPr marL="0" indent="0" algn="l">
              <a:lnSpc>
                <a:spcPts val="3000"/>
              </a:lnSpc>
              <a:buNone/>
            </a:pPr>
            <a:r>
              <a:rPr lang="en-US" sz="2400" kern="0" noProof="1">
                <a:solidFill>
                  <a:srgbClr val="81848C"/>
                </a:solidFill>
                <a:latin typeface="Meiryo" panose="020B0604030504040204" pitchFamily="34" charset="-128"/>
                <a:ea typeface="Meiryo" panose="020B0604030504040204" pitchFamily="34" charset="-128"/>
                <a:cs typeface="YuGothic Medium" pitchFamily="34" charset="-120"/>
              </a:rPr>
              <a:t>© TOYOKUMO Scheduler</a:t>
            </a:r>
            <a:endParaRPr lang="en-US" sz="2400" noProof="1">
              <a:solidFill>
                <a:srgbClr val="81848C"/>
              </a:solidFill>
              <a:latin typeface="Meiryo" panose="020B0604030504040204" pitchFamily="34" charset="-128"/>
              <a:ea typeface="Meiryo" panose="020B0604030504040204" pitchFamily="34" charset="-128"/>
            </a:endParaRPr>
          </a:p>
        </p:txBody>
      </p:sp>
      <p:sp>
        <p:nvSpPr>
          <p:cNvPr id="6" name="Text 6">
            <a:extLst>
              <a:ext uri="{FF2B5EF4-FFF2-40B4-BE49-F238E27FC236}">
                <a16:creationId xmlns:a16="http://schemas.microsoft.com/office/drawing/2014/main" id="{8D5EBEFD-DFEB-D0B9-6F3E-B4F523B55F1C}"/>
              </a:ext>
            </a:extLst>
          </p:cNvPr>
          <p:cNvSpPr/>
          <p:nvPr/>
        </p:nvSpPr>
        <p:spPr>
          <a:xfrm>
            <a:off x="23184631" y="12941300"/>
            <a:ext cx="491128" cy="529167"/>
          </a:xfrm>
          <a:prstGeom prst="rect">
            <a:avLst/>
          </a:prstGeom>
          <a:noFill/>
          <a:ln/>
        </p:spPr>
        <p:txBody>
          <a:bodyPr wrap="square" lIns="0" tIns="0" rIns="0" bIns="0" rtlCol="0" anchor="t"/>
          <a:lstStyle/>
          <a:p>
            <a:pPr marL="0" indent="0" algn="r">
              <a:lnSpc>
                <a:spcPts val="3250"/>
              </a:lnSpc>
              <a:buNone/>
            </a:pPr>
            <a:r>
              <a:rPr lang="en-US" sz="2600" kern="0" spc="-150" noProof="1">
                <a:solidFill>
                  <a:srgbClr val="81848C">
                    <a:alpha val="100000"/>
                  </a:srgbClr>
                </a:solidFill>
                <a:latin typeface="Meiryo" panose="020B0604030504040204" pitchFamily="34" charset="-128"/>
                <a:ea typeface="Meiryo" panose="020B0604030504040204" pitchFamily="34" charset="-128"/>
              </a:rPr>
              <a:t>09</a:t>
            </a:r>
            <a:endParaRPr lang="en-US" spc="-150" noProof="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18267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1835</Words>
  <Application>Microsoft Macintosh PowerPoint</Application>
  <PresentationFormat>ユーザー設定</PresentationFormat>
  <Paragraphs>425</Paragraphs>
  <Slides>25</Slides>
  <Notes>25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Meiryo</vt:lpstr>
      <vt:lpstr>Yu Gothic</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トヨクモ株式会社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清水 将之</cp:lastModifiedBy>
  <cp:revision>3</cp:revision>
  <dcterms:created xsi:type="dcterms:W3CDTF">2025-10-29T23:30:52Z</dcterms:created>
  <dcterms:modified xsi:type="dcterms:W3CDTF">2025-11-12T01:20:04Z</dcterms:modified>
  <cp:category/>
</cp:coreProperties>
</file>